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93" r:id="rId3"/>
    <p:sldId id="263" r:id="rId4"/>
    <p:sldId id="288" r:id="rId5"/>
    <p:sldId id="320" r:id="rId6"/>
    <p:sldId id="342" r:id="rId7"/>
    <p:sldId id="321" r:id="rId8"/>
    <p:sldId id="322" r:id="rId9"/>
    <p:sldId id="323" r:id="rId10"/>
    <p:sldId id="361" r:id="rId11"/>
    <p:sldId id="329" r:id="rId12"/>
    <p:sldId id="336" r:id="rId13"/>
    <p:sldId id="337" r:id="rId14"/>
    <p:sldId id="344" r:id="rId15"/>
    <p:sldId id="345" r:id="rId16"/>
    <p:sldId id="356" r:id="rId17"/>
    <p:sldId id="347" r:id="rId18"/>
    <p:sldId id="348" r:id="rId19"/>
    <p:sldId id="349" r:id="rId20"/>
    <p:sldId id="332" r:id="rId21"/>
    <p:sldId id="330" r:id="rId22"/>
    <p:sldId id="325" r:id="rId23"/>
    <p:sldId id="326" r:id="rId24"/>
    <p:sldId id="327" r:id="rId25"/>
    <p:sldId id="341" r:id="rId26"/>
    <p:sldId id="324" r:id="rId27"/>
    <p:sldId id="357" r:id="rId28"/>
    <p:sldId id="339" r:id="rId29"/>
    <p:sldId id="272" r:id="rId30"/>
    <p:sldId id="335" r:id="rId31"/>
    <p:sldId id="359" r:id="rId32"/>
    <p:sldId id="351" r:id="rId33"/>
    <p:sldId id="352" r:id="rId34"/>
    <p:sldId id="350" r:id="rId35"/>
    <p:sldId id="358" r:id="rId36"/>
    <p:sldId id="360" r:id="rId37"/>
    <p:sldId id="353" r:id="rId38"/>
    <p:sldId id="261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33"/>
    <a:srgbClr val="FFFF99"/>
    <a:srgbClr val="006C31"/>
    <a:srgbClr val="0000FF"/>
    <a:srgbClr val="00FFFF"/>
    <a:srgbClr val="008000"/>
    <a:srgbClr val="000099"/>
    <a:srgbClr val="00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54" autoAdjust="0"/>
  </p:normalViewPr>
  <p:slideViewPr>
    <p:cSldViewPr>
      <p:cViewPr>
        <p:scale>
          <a:sx n="80" d="100"/>
          <a:sy n="80" d="100"/>
        </p:scale>
        <p:origin x="-138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Zoe\&#932;&#945;%20&#941;&#947;&#947;&#961;&#945;&#966;&#940;%20&#956;&#959;&#965;\&#915;&#929;&#913;&#934;&#921;&#922;&#91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2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2FDDCC"/>
        </a:solidFill>
      </c:spPr>
    </c:plotArea>
    <c:legend>
      <c:legendPos val="r"/>
      <c:layout>
        <c:manualLayout>
          <c:xMode val="edge"/>
          <c:yMode val="edge"/>
          <c:x val="0.69123753280840095"/>
          <c:y val="0.12461614173228432"/>
          <c:w val="0.29209580052493439"/>
          <c:h val="0.167434383202101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61CD9-476D-41B6-9983-99FC0E30F9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408C829-196F-4BA1-96A3-FAE454E7AFA8}">
      <dgm:prSet phldrT="[Κείμενο]"/>
      <dgm:spPr>
        <a:solidFill>
          <a:srgbClr val="FFFF00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Α</a:t>
          </a:r>
          <a:r>
            <a:rPr lang="el-GR" dirty="0" smtClean="0"/>
            <a:t>.</a:t>
          </a:r>
          <a:endParaRPr lang="el-GR" dirty="0"/>
        </a:p>
      </dgm:t>
    </dgm:pt>
    <dgm:pt modelId="{A75C06C9-AE3E-40E9-936F-A0A358006E5F}" type="parTrans" cxnId="{61C5A57E-D678-466A-86E1-7532AE6F49DD}">
      <dgm:prSet/>
      <dgm:spPr/>
      <dgm:t>
        <a:bodyPr/>
        <a:lstStyle/>
        <a:p>
          <a:endParaRPr lang="el-GR"/>
        </a:p>
      </dgm:t>
    </dgm:pt>
    <dgm:pt modelId="{3FD7F38E-7F70-49DC-81BB-2171D30BA9A1}" type="sibTrans" cxnId="{61C5A57E-D678-466A-86E1-7532AE6F49DD}">
      <dgm:prSet/>
      <dgm:spPr/>
      <dgm:t>
        <a:bodyPr/>
        <a:lstStyle/>
        <a:p>
          <a:endParaRPr lang="el-GR"/>
        </a:p>
      </dgm:t>
    </dgm:pt>
    <dgm:pt modelId="{BCBA96CC-A8AB-47D7-9330-FD909A8EEE27}">
      <dgm:prSet phldrT="[Κείμενο]" custT="1"/>
      <dgm:spPr/>
      <dgm:t>
        <a:bodyPr/>
        <a:lstStyle/>
        <a:p>
          <a:r>
            <a:rPr lang="en-US" sz="3200" b="1" dirty="0" smtClean="0"/>
            <a:t>H</a:t>
          </a:r>
          <a:r>
            <a:rPr lang="el-GR" sz="3200" b="1" dirty="0" smtClean="0"/>
            <a:t> άπνοια του ύπνου και η διαταραχή του ύπνου </a:t>
          </a:r>
          <a:r>
            <a:rPr lang="en-US" sz="3200" b="1" dirty="0" smtClean="0"/>
            <a:t>REM </a:t>
          </a:r>
          <a:r>
            <a:rPr lang="el-GR" sz="3200" b="1" dirty="0" smtClean="0"/>
            <a:t>έχουν ειδική αντιμετώπιση  </a:t>
          </a:r>
          <a:endParaRPr lang="el-GR" sz="3200" b="1" dirty="0"/>
        </a:p>
      </dgm:t>
    </dgm:pt>
    <dgm:pt modelId="{BB3680E6-8D3F-48D2-A189-F81D87EB822E}" type="parTrans" cxnId="{F5DA8856-30EF-458B-874D-6C847C9E86CB}">
      <dgm:prSet/>
      <dgm:spPr/>
      <dgm:t>
        <a:bodyPr/>
        <a:lstStyle/>
        <a:p>
          <a:endParaRPr lang="el-GR"/>
        </a:p>
      </dgm:t>
    </dgm:pt>
    <dgm:pt modelId="{36CCF4EC-C093-42A5-915F-A15D58F41CEA}" type="sibTrans" cxnId="{F5DA8856-30EF-458B-874D-6C847C9E86CB}">
      <dgm:prSet/>
      <dgm:spPr/>
      <dgm:t>
        <a:bodyPr/>
        <a:lstStyle/>
        <a:p>
          <a:endParaRPr lang="el-GR"/>
        </a:p>
      </dgm:t>
    </dgm:pt>
    <dgm:pt modelId="{2ABBC4F2-E8B8-40EC-84F9-21236A839F07}">
      <dgm:prSet phldrT="[Κείμενο]"/>
      <dgm:spPr>
        <a:solidFill>
          <a:schemeClr val="bg1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Β</a:t>
          </a:r>
          <a:r>
            <a:rPr lang="el-GR" dirty="0" smtClean="0"/>
            <a:t>.</a:t>
          </a:r>
          <a:endParaRPr lang="el-GR" dirty="0"/>
        </a:p>
      </dgm:t>
    </dgm:pt>
    <dgm:pt modelId="{C1111AB5-9F3D-417A-BDAA-D209159D8662}" type="parTrans" cxnId="{89B12BE0-D208-4FB1-B479-468FB36A1E26}">
      <dgm:prSet/>
      <dgm:spPr/>
      <dgm:t>
        <a:bodyPr/>
        <a:lstStyle/>
        <a:p>
          <a:endParaRPr lang="el-GR"/>
        </a:p>
      </dgm:t>
    </dgm:pt>
    <dgm:pt modelId="{F412C169-E753-4130-9C3F-2D0C97C395B7}" type="sibTrans" cxnId="{89B12BE0-D208-4FB1-B479-468FB36A1E26}">
      <dgm:prSet/>
      <dgm:spPr/>
      <dgm:t>
        <a:bodyPr/>
        <a:lstStyle/>
        <a:p>
          <a:endParaRPr lang="el-GR"/>
        </a:p>
      </dgm:t>
    </dgm:pt>
    <dgm:pt modelId="{4F51ACD4-EBAB-4CA7-B82B-63361A6FDAF1}">
      <dgm:prSet phldrT="[Κείμενο]" custT="1"/>
      <dgm:spPr/>
      <dgm:t>
        <a:bodyPr/>
        <a:lstStyle/>
        <a:p>
          <a:r>
            <a:rPr lang="el-GR" sz="3200" b="1" dirty="0" smtClean="0"/>
            <a:t>Η τήρηση των κανόνων της υγιεινής του ύπνου είναι σημαντική</a:t>
          </a:r>
          <a:endParaRPr lang="el-GR" sz="3200" b="1" dirty="0"/>
        </a:p>
      </dgm:t>
    </dgm:pt>
    <dgm:pt modelId="{004C6241-7E38-4201-B4B8-5C5B82EBFDF8}" type="parTrans" cxnId="{95C3B30D-81D9-44C9-B8BB-7B7257E1074E}">
      <dgm:prSet/>
      <dgm:spPr/>
      <dgm:t>
        <a:bodyPr/>
        <a:lstStyle/>
        <a:p>
          <a:endParaRPr lang="el-GR"/>
        </a:p>
      </dgm:t>
    </dgm:pt>
    <dgm:pt modelId="{4A44D94E-63EC-4653-90F7-3E2199CC7D00}" type="sibTrans" cxnId="{95C3B30D-81D9-44C9-B8BB-7B7257E1074E}">
      <dgm:prSet/>
      <dgm:spPr/>
      <dgm:t>
        <a:bodyPr/>
        <a:lstStyle/>
        <a:p>
          <a:endParaRPr lang="el-GR"/>
        </a:p>
      </dgm:t>
    </dgm:pt>
    <dgm:pt modelId="{439B44B5-FC86-468B-98F7-0DD92A3D56BA}">
      <dgm:prSet phldrT="[Κείμενο]"/>
      <dgm:spPr>
        <a:solidFill>
          <a:srgbClr val="00FFFF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Γ</a:t>
          </a:r>
          <a:r>
            <a:rPr lang="el-GR" dirty="0" smtClean="0"/>
            <a:t>.</a:t>
          </a:r>
          <a:endParaRPr lang="el-GR" dirty="0"/>
        </a:p>
      </dgm:t>
    </dgm:pt>
    <dgm:pt modelId="{516C7235-AD53-4149-B113-F25DBDCA31A4}" type="parTrans" cxnId="{9A16A117-73EB-4012-8CB0-CE36F30E6BE4}">
      <dgm:prSet/>
      <dgm:spPr/>
      <dgm:t>
        <a:bodyPr/>
        <a:lstStyle/>
        <a:p>
          <a:endParaRPr lang="el-GR"/>
        </a:p>
      </dgm:t>
    </dgm:pt>
    <dgm:pt modelId="{D1BFA4CC-4A96-478A-8814-A6012813C23B}" type="sibTrans" cxnId="{9A16A117-73EB-4012-8CB0-CE36F30E6BE4}">
      <dgm:prSet/>
      <dgm:spPr/>
      <dgm:t>
        <a:bodyPr/>
        <a:lstStyle/>
        <a:p>
          <a:endParaRPr lang="el-GR"/>
        </a:p>
      </dgm:t>
    </dgm:pt>
    <dgm:pt modelId="{02D41993-9389-45E6-8C4A-9576DB21DCB0}">
      <dgm:prSet phldrT="[Κείμενο]" custT="1"/>
      <dgm:spPr/>
      <dgm:t>
        <a:bodyPr/>
        <a:lstStyle/>
        <a:p>
          <a:r>
            <a:rPr lang="el-GR" sz="3200" b="1" dirty="0" smtClean="0"/>
            <a:t>Ζητούμε τη βοήθεια ψυχιάτρου αν η διαταραχή ύπνου οφείλεται σε ψυχικό πρόβλημα</a:t>
          </a:r>
          <a:endParaRPr lang="el-GR" sz="3200" b="1" dirty="0"/>
        </a:p>
      </dgm:t>
    </dgm:pt>
    <dgm:pt modelId="{F1F62EAB-A934-4A24-A15D-A05601EAEF95}" type="parTrans" cxnId="{CADE1A93-C838-4CD5-9152-2DA41A9C608C}">
      <dgm:prSet/>
      <dgm:spPr/>
      <dgm:t>
        <a:bodyPr/>
        <a:lstStyle/>
        <a:p>
          <a:endParaRPr lang="el-GR"/>
        </a:p>
      </dgm:t>
    </dgm:pt>
    <dgm:pt modelId="{1BC140EE-DAB9-4E1F-A60D-36369E5A3493}" type="sibTrans" cxnId="{CADE1A93-C838-4CD5-9152-2DA41A9C608C}">
      <dgm:prSet/>
      <dgm:spPr/>
      <dgm:t>
        <a:bodyPr/>
        <a:lstStyle/>
        <a:p>
          <a:endParaRPr lang="el-GR"/>
        </a:p>
      </dgm:t>
    </dgm:pt>
    <dgm:pt modelId="{DD6ABC6B-28C9-4DFC-8762-5E26A31E2C90}" type="pres">
      <dgm:prSet presAssocID="{71161CD9-476D-41B6-9983-99FC0E30F9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543D2E6-D792-4973-9282-9BF27930F26D}" type="pres">
      <dgm:prSet presAssocID="{B408C829-196F-4BA1-96A3-FAE454E7AFA8}" presName="composite" presStyleCnt="0"/>
      <dgm:spPr/>
    </dgm:pt>
    <dgm:pt modelId="{E61A719A-2F36-4CB2-B6E3-ED24023B0AB2}" type="pres">
      <dgm:prSet presAssocID="{B408C829-196F-4BA1-96A3-FAE454E7AFA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3DA05D-85A1-4F51-A6DF-5E15AD635764}" type="pres">
      <dgm:prSet presAssocID="{B408C829-196F-4BA1-96A3-FAE454E7AFA8}" presName="descendantText" presStyleLbl="alignAcc1" presStyleIdx="0" presStyleCnt="3" custLinFactNeighborX="-2182" custLinFactNeighborY="-1493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448D91-F3D8-495C-9C23-DA735F05C13F}" type="pres">
      <dgm:prSet presAssocID="{3FD7F38E-7F70-49DC-81BB-2171D30BA9A1}" presName="sp" presStyleCnt="0"/>
      <dgm:spPr/>
    </dgm:pt>
    <dgm:pt modelId="{248916E7-95C2-462C-B50B-125771ECF5D0}" type="pres">
      <dgm:prSet presAssocID="{2ABBC4F2-E8B8-40EC-84F9-21236A839F07}" presName="composite" presStyleCnt="0"/>
      <dgm:spPr/>
    </dgm:pt>
    <dgm:pt modelId="{4DAEFF92-B685-4EC1-BFEE-78796940C913}" type="pres">
      <dgm:prSet presAssocID="{2ABBC4F2-E8B8-40EC-84F9-21236A839F0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D82EFC-5D2F-4651-BE8D-476D0768FB5C}" type="pres">
      <dgm:prSet presAssocID="{2ABBC4F2-E8B8-40EC-84F9-21236A839F0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542C09-085D-49EB-AB23-B12A941749AD}" type="pres">
      <dgm:prSet presAssocID="{F412C169-E753-4130-9C3F-2D0C97C395B7}" presName="sp" presStyleCnt="0"/>
      <dgm:spPr/>
    </dgm:pt>
    <dgm:pt modelId="{41B529EA-8533-4D18-9D1C-E1F6F6A96EC8}" type="pres">
      <dgm:prSet presAssocID="{439B44B5-FC86-468B-98F7-0DD92A3D56BA}" presName="composite" presStyleCnt="0"/>
      <dgm:spPr/>
    </dgm:pt>
    <dgm:pt modelId="{C1D257B8-51F9-43AB-A0E9-0122CAD81D31}" type="pres">
      <dgm:prSet presAssocID="{439B44B5-FC86-468B-98F7-0DD92A3D56B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935838-ED59-4CB3-9C07-7DFE57427108}" type="pres">
      <dgm:prSet presAssocID="{439B44B5-FC86-468B-98F7-0DD92A3D56BA}" presName="descendantText" presStyleLbl="alignAcc1" presStyleIdx="2" presStyleCnt="3" custLinFactNeighborX="172" custLinFactNeighborY="-48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6445099-F2B5-4F4B-968C-53E56DD92892}" type="presOf" srcId="{4F51ACD4-EBAB-4CA7-B82B-63361A6FDAF1}" destId="{6ED82EFC-5D2F-4651-BE8D-476D0768FB5C}" srcOrd="0" destOrd="0" presId="urn:microsoft.com/office/officeart/2005/8/layout/chevron2"/>
    <dgm:cxn modelId="{89B12BE0-D208-4FB1-B479-468FB36A1E26}" srcId="{71161CD9-476D-41B6-9983-99FC0E30F95A}" destId="{2ABBC4F2-E8B8-40EC-84F9-21236A839F07}" srcOrd="1" destOrd="0" parTransId="{C1111AB5-9F3D-417A-BDAA-D209159D8662}" sibTransId="{F412C169-E753-4130-9C3F-2D0C97C395B7}"/>
    <dgm:cxn modelId="{727A565C-F990-4EBD-ABC7-7894DA1E7250}" type="presOf" srcId="{2ABBC4F2-E8B8-40EC-84F9-21236A839F07}" destId="{4DAEFF92-B685-4EC1-BFEE-78796940C913}" srcOrd="0" destOrd="0" presId="urn:microsoft.com/office/officeart/2005/8/layout/chevron2"/>
    <dgm:cxn modelId="{CADE1A93-C838-4CD5-9152-2DA41A9C608C}" srcId="{439B44B5-FC86-468B-98F7-0DD92A3D56BA}" destId="{02D41993-9389-45E6-8C4A-9576DB21DCB0}" srcOrd="0" destOrd="0" parTransId="{F1F62EAB-A934-4A24-A15D-A05601EAEF95}" sibTransId="{1BC140EE-DAB9-4E1F-A60D-36369E5A3493}"/>
    <dgm:cxn modelId="{F5DA8856-30EF-458B-874D-6C847C9E86CB}" srcId="{B408C829-196F-4BA1-96A3-FAE454E7AFA8}" destId="{BCBA96CC-A8AB-47D7-9330-FD909A8EEE27}" srcOrd="0" destOrd="0" parTransId="{BB3680E6-8D3F-48D2-A189-F81D87EB822E}" sibTransId="{36CCF4EC-C093-42A5-915F-A15D58F41CEA}"/>
    <dgm:cxn modelId="{95C3B30D-81D9-44C9-B8BB-7B7257E1074E}" srcId="{2ABBC4F2-E8B8-40EC-84F9-21236A839F07}" destId="{4F51ACD4-EBAB-4CA7-B82B-63361A6FDAF1}" srcOrd="0" destOrd="0" parTransId="{004C6241-7E38-4201-B4B8-5C5B82EBFDF8}" sibTransId="{4A44D94E-63EC-4653-90F7-3E2199CC7D00}"/>
    <dgm:cxn modelId="{0DCCB73B-293A-4F85-9845-3864927181E4}" type="presOf" srcId="{B408C829-196F-4BA1-96A3-FAE454E7AFA8}" destId="{E61A719A-2F36-4CB2-B6E3-ED24023B0AB2}" srcOrd="0" destOrd="0" presId="urn:microsoft.com/office/officeart/2005/8/layout/chevron2"/>
    <dgm:cxn modelId="{9A16A117-73EB-4012-8CB0-CE36F30E6BE4}" srcId="{71161CD9-476D-41B6-9983-99FC0E30F95A}" destId="{439B44B5-FC86-468B-98F7-0DD92A3D56BA}" srcOrd="2" destOrd="0" parTransId="{516C7235-AD53-4149-B113-F25DBDCA31A4}" sibTransId="{D1BFA4CC-4A96-478A-8814-A6012813C23B}"/>
    <dgm:cxn modelId="{61C5A57E-D678-466A-86E1-7532AE6F49DD}" srcId="{71161CD9-476D-41B6-9983-99FC0E30F95A}" destId="{B408C829-196F-4BA1-96A3-FAE454E7AFA8}" srcOrd="0" destOrd="0" parTransId="{A75C06C9-AE3E-40E9-936F-A0A358006E5F}" sibTransId="{3FD7F38E-7F70-49DC-81BB-2171D30BA9A1}"/>
    <dgm:cxn modelId="{EB606F18-094F-4D1E-BA0A-BCA5DD1D0B14}" type="presOf" srcId="{439B44B5-FC86-468B-98F7-0DD92A3D56BA}" destId="{C1D257B8-51F9-43AB-A0E9-0122CAD81D31}" srcOrd="0" destOrd="0" presId="urn:microsoft.com/office/officeart/2005/8/layout/chevron2"/>
    <dgm:cxn modelId="{13C4D072-C768-424B-AD1F-58776A6EE224}" type="presOf" srcId="{02D41993-9389-45E6-8C4A-9576DB21DCB0}" destId="{C1935838-ED59-4CB3-9C07-7DFE57427108}" srcOrd="0" destOrd="0" presId="urn:microsoft.com/office/officeart/2005/8/layout/chevron2"/>
    <dgm:cxn modelId="{83A8044A-AE4D-4E7D-8430-1DFAB752D9F1}" type="presOf" srcId="{71161CD9-476D-41B6-9983-99FC0E30F95A}" destId="{DD6ABC6B-28C9-4DFC-8762-5E26A31E2C90}" srcOrd="0" destOrd="0" presId="urn:microsoft.com/office/officeart/2005/8/layout/chevron2"/>
    <dgm:cxn modelId="{DB090CB9-25CC-4EAE-B4C6-FF8595E2576C}" type="presOf" srcId="{BCBA96CC-A8AB-47D7-9330-FD909A8EEE27}" destId="{493DA05D-85A1-4F51-A6DF-5E15AD635764}" srcOrd="0" destOrd="0" presId="urn:microsoft.com/office/officeart/2005/8/layout/chevron2"/>
    <dgm:cxn modelId="{39E4E8AB-E3AA-40DA-B2EB-6C5207402B7D}" type="presParOf" srcId="{DD6ABC6B-28C9-4DFC-8762-5E26A31E2C90}" destId="{3543D2E6-D792-4973-9282-9BF27930F26D}" srcOrd="0" destOrd="0" presId="urn:microsoft.com/office/officeart/2005/8/layout/chevron2"/>
    <dgm:cxn modelId="{5668F2B0-3AAE-4B09-90FE-FE236B2BA4E1}" type="presParOf" srcId="{3543D2E6-D792-4973-9282-9BF27930F26D}" destId="{E61A719A-2F36-4CB2-B6E3-ED24023B0AB2}" srcOrd="0" destOrd="0" presId="urn:microsoft.com/office/officeart/2005/8/layout/chevron2"/>
    <dgm:cxn modelId="{E3C646DA-579C-4CE4-A4A6-D1EDD49E1756}" type="presParOf" srcId="{3543D2E6-D792-4973-9282-9BF27930F26D}" destId="{493DA05D-85A1-4F51-A6DF-5E15AD635764}" srcOrd="1" destOrd="0" presId="urn:microsoft.com/office/officeart/2005/8/layout/chevron2"/>
    <dgm:cxn modelId="{77BC2648-2CDE-439B-B8B0-1C88B3D164D8}" type="presParOf" srcId="{DD6ABC6B-28C9-4DFC-8762-5E26A31E2C90}" destId="{01448D91-F3D8-495C-9C23-DA735F05C13F}" srcOrd="1" destOrd="0" presId="urn:microsoft.com/office/officeart/2005/8/layout/chevron2"/>
    <dgm:cxn modelId="{E008580F-83A5-4DF1-BA25-07A6CD1EC4C2}" type="presParOf" srcId="{DD6ABC6B-28C9-4DFC-8762-5E26A31E2C90}" destId="{248916E7-95C2-462C-B50B-125771ECF5D0}" srcOrd="2" destOrd="0" presId="urn:microsoft.com/office/officeart/2005/8/layout/chevron2"/>
    <dgm:cxn modelId="{3D31759C-BB40-492F-983C-3775179FF6A6}" type="presParOf" srcId="{248916E7-95C2-462C-B50B-125771ECF5D0}" destId="{4DAEFF92-B685-4EC1-BFEE-78796940C913}" srcOrd="0" destOrd="0" presId="urn:microsoft.com/office/officeart/2005/8/layout/chevron2"/>
    <dgm:cxn modelId="{C0E00D8A-4AB6-42F7-A9AB-A683D97837A0}" type="presParOf" srcId="{248916E7-95C2-462C-B50B-125771ECF5D0}" destId="{6ED82EFC-5D2F-4651-BE8D-476D0768FB5C}" srcOrd="1" destOrd="0" presId="urn:microsoft.com/office/officeart/2005/8/layout/chevron2"/>
    <dgm:cxn modelId="{22BDAC67-1AA1-4FD6-9E13-D174E760D5E0}" type="presParOf" srcId="{DD6ABC6B-28C9-4DFC-8762-5E26A31E2C90}" destId="{85542C09-085D-49EB-AB23-B12A941749AD}" srcOrd="3" destOrd="0" presId="urn:microsoft.com/office/officeart/2005/8/layout/chevron2"/>
    <dgm:cxn modelId="{D0F01A15-6192-403C-9E40-D4B58898CB9B}" type="presParOf" srcId="{DD6ABC6B-28C9-4DFC-8762-5E26A31E2C90}" destId="{41B529EA-8533-4D18-9D1C-E1F6F6A96EC8}" srcOrd="4" destOrd="0" presId="urn:microsoft.com/office/officeart/2005/8/layout/chevron2"/>
    <dgm:cxn modelId="{1AC30F55-2FF4-4B33-BF47-00D2B2FCFD74}" type="presParOf" srcId="{41B529EA-8533-4D18-9D1C-E1F6F6A96EC8}" destId="{C1D257B8-51F9-43AB-A0E9-0122CAD81D31}" srcOrd="0" destOrd="0" presId="urn:microsoft.com/office/officeart/2005/8/layout/chevron2"/>
    <dgm:cxn modelId="{B5B646A8-68E0-4AF4-966B-BCA3E4C04B52}" type="presParOf" srcId="{41B529EA-8533-4D18-9D1C-E1F6F6A96EC8}" destId="{C1935838-ED59-4CB3-9C07-7DFE574271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74FE2-DD3F-47DD-A77F-6689EC31CA4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52FD968-2CA5-4E6F-A354-DF094ED9D0C4}">
      <dgm:prSet phldrT="[Κείμενο]" custT="1"/>
      <dgm:spPr>
        <a:solidFill>
          <a:srgbClr val="FFFF00"/>
        </a:solidFill>
      </dgm:spPr>
      <dgm:t>
        <a:bodyPr/>
        <a:lstStyle/>
        <a:p>
          <a:r>
            <a:rPr lang="el-GR" sz="3200" b="1" dirty="0" smtClean="0">
              <a:solidFill>
                <a:schemeClr val="tx1"/>
              </a:solidFill>
            </a:rPr>
            <a:t>Εκτίμηση του προβλήματος</a:t>
          </a:r>
          <a:endParaRPr lang="el-GR" sz="3200" b="1" dirty="0">
            <a:solidFill>
              <a:schemeClr val="tx1"/>
            </a:solidFill>
          </a:endParaRPr>
        </a:p>
      </dgm:t>
    </dgm:pt>
    <dgm:pt modelId="{691CE7E0-9B38-4EEB-8409-9598493899BE}" type="parTrans" cxnId="{3D682243-FFDD-4C41-8C6D-CB139141BC63}">
      <dgm:prSet/>
      <dgm:spPr/>
      <dgm:t>
        <a:bodyPr/>
        <a:lstStyle/>
        <a:p>
          <a:endParaRPr lang="el-GR"/>
        </a:p>
      </dgm:t>
    </dgm:pt>
    <dgm:pt modelId="{0957B4D4-4F50-40C9-BC3C-67D2A2B596A9}" type="sibTrans" cxnId="{3D682243-FFDD-4C41-8C6D-CB139141BC63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l-GR"/>
        </a:p>
      </dgm:t>
    </dgm:pt>
    <dgm:pt modelId="{EBC380ED-49CC-4B44-A67F-8AD45F52D746}">
      <dgm:prSet phldrT="[Κείμενο]" custT="1"/>
      <dgm:spPr>
        <a:solidFill>
          <a:srgbClr val="00B0F0"/>
        </a:solidFill>
      </dgm:spPr>
      <dgm:t>
        <a:bodyPr/>
        <a:lstStyle/>
        <a:p>
          <a:r>
            <a:rPr lang="el-GR" sz="3200" b="1" dirty="0" smtClean="0"/>
            <a:t>Ρύθμιση των διαταραχών του νυχτερινού ύπνου</a:t>
          </a:r>
          <a:endParaRPr lang="el-GR" sz="3200" b="1" dirty="0"/>
        </a:p>
      </dgm:t>
    </dgm:pt>
    <dgm:pt modelId="{4F6A1884-8434-4750-AA30-8760CEA12153}" type="parTrans" cxnId="{0B76C671-4614-4E1E-8328-D39D27DEE6D8}">
      <dgm:prSet/>
      <dgm:spPr/>
      <dgm:t>
        <a:bodyPr/>
        <a:lstStyle/>
        <a:p>
          <a:endParaRPr lang="el-GR"/>
        </a:p>
      </dgm:t>
    </dgm:pt>
    <dgm:pt modelId="{B586E728-2F5E-4123-960C-D343A729B3AA}" type="sibTrans" cxnId="{0B76C671-4614-4E1E-8328-D39D27DEE6D8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l-GR"/>
        </a:p>
      </dgm:t>
    </dgm:pt>
    <dgm:pt modelId="{0165E4C2-D1F9-4CED-806C-58351F3CDDC5}">
      <dgm:prSet phldrT="[Κείμενο]" custT="1"/>
      <dgm:spPr>
        <a:solidFill>
          <a:srgbClr val="008000"/>
        </a:solidFill>
      </dgm:spPr>
      <dgm:t>
        <a:bodyPr/>
        <a:lstStyle/>
        <a:p>
          <a:r>
            <a:rPr lang="el-GR" sz="4000" b="1" dirty="0" smtClean="0"/>
            <a:t>Ρύθμιση των φαρμάκων </a:t>
          </a:r>
          <a:endParaRPr lang="el-GR" sz="4000" b="1" dirty="0"/>
        </a:p>
      </dgm:t>
    </dgm:pt>
    <dgm:pt modelId="{7FD2286A-3FED-4EEF-910A-BC2562C8E8BE}" type="parTrans" cxnId="{0A990484-2875-441B-BCED-E7CF8CD45554}">
      <dgm:prSet/>
      <dgm:spPr/>
      <dgm:t>
        <a:bodyPr/>
        <a:lstStyle/>
        <a:p>
          <a:endParaRPr lang="el-GR"/>
        </a:p>
      </dgm:t>
    </dgm:pt>
    <dgm:pt modelId="{52B04AE8-8FA9-42BB-A27F-CF8E4C7FA106}" type="sibTrans" cxnId="{0A990484-2875-441B-BCED-E7CF8CD45554}">
      <dgm:prSet/>
      <dgm:spPr/>
      <dgm:t>
        <a:bodyPr/>
        <a:lstStyle/>
        <a:p>
          <a:endParaRPr lang="el-GR"/>
        </a:p>
      </dgm:t>
    </dgm:pt>
    <dgm:pt modelId="{690C12D5-856C-4252-807C-CA7E10C763CB}" type="pres">
      <dgm:prSet presAssocID="{11274FE2-DD3F-47DD-A77F-6689EC31CA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B7EB84F-BF1F-4E4F-819A-395CF57ED65A}" type="pres">
      <dgm:prSet presAssocID="{11274FE2-DD3F-47DD-A77F-6689EC31CA47}" presName="dummyMaxCanvas" presStyleCnt="0">
        <dgm:presLayoutVars/>
      </dgm:prSet>
      <dgm:spPr/>
    </dgm:pt>
    <dgm:pt modelId="{776BACA1-C86F-4850-A603-77DBD90FE9F3}" type="pres">
      <dgm:prSet presAssocID="{11274FE2-DD3F-47DD-A77F-6689EC31CA4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A6A512-0FD9-44A1-AF90-721EA58FA6F0}" type="pres">
      <dgm:prSet presAssocID="{11274FE2-DD3F-47DD-A77F-6689EC31CA4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5A16FF-CA8A-4F44-A9A4-1F9337CCC7E0}" type="pres">
      <dgm:prSet presAssocID="{11274FE2-DD3F-47DD-A77F-6689EC31CA47}" presName="ThreeNodes_3" presStyleLbl="node1" presStyleIdx="2" presStyleCnt="3" custLinFactNeighborX="-1103" custLinFactNeighborY="10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706813-EEC7-494A-9B1B-C03FADF508A8}" type="pres">
      <dgm:prSet presAssocID="{11274FE2-DD3F-47DD-A77F-6689EC31CA4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CFC76A-FEBE-498D-AC6A-5D9C60792F04}" type="pres">
      <dgm:prSet presAssocID="{11274FE2-DD3F-47DD-A77F-6689EC31CA4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AB57B7-2D9D-46B6-80B7-5165D9B77849}" type="pres">
      <dgm:prSet presAssocID="{11274FE2-DD3F-47DD-A77F-6689EC31CA4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40F2B4-0CA1-4F80-B498-1B83D1752812}" type="pres">
      <dgm:prSet presAssocID="{11274FE2-DD3F-47DD-A77F-6689EC31CA4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3706AE-6DFC-4C2C-91EF-E56CEBDB5978}" type="pres">
      <dgm:prSet presAssocID="{11274FE2-DD3F-47DD-A77F-6689EC31CA4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23C7B9D-77FB-4577-967D-8E81DFF58853}" type="presOf" srcId="{11274FE2-DD3F-47DD-A77F-6689EC31CA47}" destId="{690C12D5-856C-4252-807C-CA7E10C763CB}" srcOrd="0" destOrd="0" presId="urn:microsoft.com/office/officeart/2005/8/layout/vProcess5"/>
    <dgm:cxn modelId="{CE3BC93E-7699-47EB-86FF-367B5AEAA67D}" type="presOf" srcId="{0957B4D4-4F50-40C9-BC3C-67D2A2B596A9}" destId="{82706813-EEC7-494A-9B1B-C03FADF508A8}" srcOrd="0" destOrd="0" presId="urn:microsoft.com/office/officeart/2005/8/layout/vProcess5"/>
    <dgm:cxn modelId="{0A990484-2875-441B-BCED-E7CF8CD45554}" srcId="{11274FE2-DD3F-47DD-A77F-6689EC31CA47}" destId="{0165E4C2-D1F9-4CED-806C-58351F3CDDC5}" srcOrd="2" destOrd="0" parTransId="{7FD2286A-3FED-4EEF-910A-BC2562C8E8BE}" sibTransId="{52B04AE8-8FA9-42BB-A27F-CF8E4C7FA106}"/>
    <dgm:cxn modelId="{3D682243-FFDD-4C41-8C6D-CB139141BC63}" srcId="{11274FE2-DD3F-47DD-A77F-6689EC31CA47}" destId="{552FD968-2CA5-4E6F-A354-DF094ED9D0C4}" srcOrd="0" destOrd="0" parTransId="{691CE7E0-9B38-4EEB-8409-9598493899BE}" sibTransId="{0957B4D4-4F50-40C9-BC3C-67D2A2B596A9}"/>
    <dgm:cxn modelId="{ECAF5072-247C-4347-8C3C-C1216F64C21E}" type="presOf" srcId="{0165E4C2-D1F9-4CED-806C-58351F3CDDC5}" destId="{4C3706AE-6DFC-4C2C-91EF-E56CEBDB5978}" srcOrd="1" destOrd="0" presId="urn:microsoft.com/office/officeart/2005/8/layout/vProcess5"/>
    <dgm:cxn modelId="{0B76C671-4614-4E1E-8328-D39D27DEE6D8}" srcId="{11274FE2-DD3F-47DD-A77F-6689EC31CA47}" destId="{EBC380ED-49CC-4B44-A67F-8AD45F52D746}" srcOrd="1" destOrd="0" parTransId="{4F6A1884-8434-4750-AA30-8760CEA12153}" sibTransId="{B586E728-2F5E-4123-960C-D343A729B3AA}"/>
    <dgm:cxn modelId="{E763B921-57AA-4F46-A8A6-0C66A44902B0}" type="presOf" srcId="{0165E4C2-D1F9-4CED-806C-58351F3CDDC5}" destId="{C65A16FF-CA8A-4F44-A9A4-1F9337CCC7E0}" srcOrd="0" destOrd="0" presId="urn:microsoft.com/office/officeart/2005/8/layout/vProcess5"/>
    <dgm:cxn modelId="{AE3AFD39-E3A8-4B2A-969C-FB45E87A740F}" type="presOf" srcId="{552FD968-2CA5-4E6F-A354-DF094ED9D0C4}" destId="{80AB57B7-2D9D-46B6-80B7-5165D9B77849}" srcOrd="1" destOrd="0" presId="urn:microsoft.com/office/officeart/2005/8/layout/vProcess5"/>
    <dgm:cxn modelId="{AF794404-A7A5-4C0E-99D1-6250838FFE5C}" type="presOf" srcId="{EBC380ED-49CC-4B44-A67F-8AD45F52D746}" destId="{C0A6A512-0FD9-44A1-AF90-721EA58FA6F0}" srcOrd="0" destOrd="0" presId="urn:microsoft.com/office/officeart/2005/8/layout/vProcess5"/>
    <dgm:cxn modelId="{358B727D-7588-45E8-BE8C-74C177C20E08}" type="presOf" srcId="{B586E728-2F5E-4123-960C-D343A729B3AA}" destId="{78CFC76A-FEBE-498D-AC6A-5D9C60792F04}" srcOrd="0" destOrd="0" presId="urn:microsoft.com/office/officeart/2005/8/layout/vProcess5"/>
    <dgm:cxn modelId="{3D4B21A1-636B-4262-99E5-CFB6703E3FB1}" type="presOf" srcId="{552FD968-2CA5-4E6F-A354-DF094ED9D0C4}" destId="{776BACA1-C86F-4850-A603-77DBD90FE9F3}" srcOrd="0" destOrd="0" presId="urn:microsoft.com/office/officeart/2005/8/layout/vProcess5"/>
    <dgm:cxn modelId="{48E5EDD8-6F87-4D54-8838-05A298B8BFD6}" type="presOf" srcId="{EBC380ED-49CC-4B44-A67F-8AD45F52D746}" destId="{BF40F2B4-0CA1-4F80-B498-1B83D1752812}" srcOrd="1" destOrd="0" presId="urn:microsoft.com/office/officeart/2005/8/layout/vProcess5"/>
    <dgm:cxn modelId="{E7317F6B-B16A-42E0-AD97-37949816A6D4}" type="presParOf" srcId="{690C12D5-856C-4252-807C-CA7E10C763CB}" destId="{4B7EB84F-BF1F-4E4F-819A-395CF57ED65A}" srcOrd="0" destOrd="0" presId="urn:microsoft.com/office/officeart/2005/8/layout/vProcess5"/>
    <dgm:cxn modelId="{463A099F-0DF3-4F21-984A-498A9EA24D43}" type="presParOf" srcId="{690C12D5-856C-4252-807C-CA7E10C763CB}" destId="{776BACA1-C86F-4850-A603-77DBD90FE9F3}" srcOrd="1" destOrd="0" presId="urn:microsoft.com/office/officeart/2005/8/layout/vProcess5"/>
    <dgm:cxn modelId="{C7F1D381-7700-489B-A2FF-BE2E90BDA54C}" type="presParOf" srcId="{690C12D5-856C-4252-807C-CA7E10C763CB}" destId="{C0A6A512-0FD9-44A1-AF90-721EA58FA6F0}" srcOrd="2" destOrd="0" presId="urn:microsoft.com/office/officeart/2005/8/layout/vProcess5"/>
    <dgm:cxn modelId="{1BE815B6-3F1D-48B3-B81F-3FEAAF716D8F}" type="presParOf" srcId="{690C12D5-856C-4252-807C-CA7E10C763CB}" destId="{C65A16FF-CA8A-4F44-A9A4-1F9337CCC7E0}" srcOrd="3" destOrd="0" presId="urn:microsoft.com/office/officeart/2005/8/layout/vProcess5"/>
    <dgm:cxn modelId="{1EC2852B-BCF5-4FB6-AFDE-CEBFF4CC254F}" type="presParOf" srcId="{690C12D5-856C-4252-807C-CA7E10C763CB}" destId="{82706813-EEC7-494A-9B1B-C03FADF508A8}" srcOrd="4" destOrd="0" presId="urn:microsoft.com/office/officeart/2005/8/layout/vProcess5"/>
    <dgm:cxn modelId="{7B1530FC-08A3-4B2A-B3E0-868EBE82B560}" type="presParOf" srcId="{690C12D5-856C-4252-807C-CA7E10C763CB}" destId="{78CFC76A-FEBE-498D-AC6A-5D9C60792F04}" srcOrd="5" destOrd="0" presId="urn:microsoft.com/office/officeart/2005/8/layout/vProcess5"/>
    <dgm:cxn modelId="{0C41B87F-7830-41BA-9441-171DB750DD4A}" type="presParOf" srcId="{690C12D5-856C-4252-807C-CA7E10C763CB}" destId="{80AB57B7-2D9D-46B6-80B7-5165D9B77849}" srcOrd="6" destOrd="0" presId="urn:microsoft.com/office/officeart/2005/8/layout/vProcess5"/>
    <dgm:cxn modelId="{4BB0610E-2E19-444A-8D63-92656974A022}" type="presParOf" srcId="{690C12D5-856C-4252-807C-CA7E10C763CB}" destId="{BF40F2B4-0CA1-4F80-B498-1B83D1752812}" srcOrd="7" destOrd="0" presId="urn:microsoft.com/office/officeart/2005/8/layout/vProcess5"/>
    <dgm:cxn modelId="{1FF799D9-B489-4848-843E-7824C8015FA2}" type="presParOf" srcId="{690C12D5-856C-4252-807C-CA7E10C763CB}" destId="{4C3706AE-6DFC-4C2C-91EF-E56CEBDB597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A719A-2F36-4CB2-B6E3-ED24023B0AB2}">
      <dsp:nvSpPr>
        <dsp:cNvPr id="0" name=""/>
        <dsp:cNvSpPr/>
      </dsp:nvSpPr>
      <dsp:spPr>
        <a:xfrm rot="5400000">
          <a:off x="-269765" y="275353"/>
          <a:ext cx="1798437" cy="125890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>
              <a:solidFill>
                <a:schemeClr val="tx1"/>
              </a:solidFill>
            </a:rPr>
            <a:t>Α</a:t>
          </a:r>
          <a:r>
            <a:rPr lang="el-GR" sz="3500" kern="1200" dirty="0" smtClean="0"/>
            <a:t>.</a:t>
          </a:r>
          <a:endParaRPr lang="el-GR" sz="3500" kern="1200" dirty="0"/>
        </a:p>
      </dsp:txBody>
      <dsp:txXfrm rot="-5400000">
        <a:off x="1" y="635040"/>
        <a:ext cx="1258906" cy="539531"/>
      </dsp:txXfrm>
    </dsp:sp>
    <dsp:sp modelId="{493DA05D-85A1-4F51-A6DF-5E15AD635764}">
      <dsp:nvSpPr>
        <dsp:cNvPr id="0" name=""/>
        <dsp:cNvSpPr/>
      </dsp:nvSpPr>
      <dsp:spPr>
        <a:xfrm rot="5400000">
          <a:off x="4118872" y="-3017141"/>
          <a:ext cx="1168984" cy="7203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/>
            <a:t>H</a:t>
          </a:r>
          <a:r>
            <a:rPr lang="el-GR" sz="3200" b="1" kern="1200" dirty="0" smtClean="0"/>
            <a:t> άπνοια του ύπνου και η διαταραχή του ύπνου </a:t>
          </a:r>
          <a:r>
            <a:rPr lang="en-US" sz="3200" b="1" kern="1200" dirty="0" smtClean="0"/>
            <a:t>REM </a:t>
          </a:r>
          <a:r>
            <a:rPr lang="el-GR" sz="3200" b="1" kern="1200" dirty="0" smtClean="0"/>
            <a:t>έχουν ειδική αντιμετώπιση  </a:t>
          </a:r>
          <a:endParaRPr lang="el-GR" sz="3200" b="1" kern="1200" dirty="0"/>
        </a:p>
      </dsp:txBody>
      <dsp:txXfrm rot="-5400000">
        <a:off x="1101731" y="57065"/>
        <a:ext cx="7146202" cy="1054854"/>
      </dsp:txXfrm>
    </dsp:sp>
    <dsp:sp modelId="{4DAEFF92-B685-4EC1-BFEE-78796940C913}">
      <dsp:nvSpPr>
        <dsp:cNvPr id="0" name=""/>
        <dsp:cNvSpPr/>
      </dsp:nvSpPr>
      <dsp:spPr>
        <a:xfrm rot="5400000">
          <a:off x="-269765" y="1881991"/>
          <a:ext cx="1798437" cy="1258906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>
              <a:solidFill>
                <a:schemeClr val="tx1"/>
              </a:solidFill>
            </a:rPr>
            <a:t>Β</a:t>
          </a:r>
          <a:r>
            <a:rPr lang="el-GR" sz="3500" kern="1200" dirty="0" smtClean="0"/>
            <a:t>.</a:t>
          </a:r>
          <a:endParaRPr lang="el-GR" sz="3500" kern="1200" dirty="0"/>
        </a:p>
      </dsp:txBody>
      <dsp:txXfrm rot="-5400000">
        <a:off x="1" y="2241678"/>
        <a:ext cx="1258906" cy="539531"/>
      </dsp:txXfrm>
    </dsp:sp>
    <dsp:sp modelId="{6ED82EFC-5D2F-4651-BE8D-476D0768FB5C}">
      <dsp:nvSpPr>
        <dsp:cNvPr id="0" name=""/>
        <dsp:cNvSpPr/>
      </dsp:nvSpPr>
      <dsp:spPr>
        <a:xfrm rot="5400000">
          <a:off x="4276047" y="-1404915"/>
          <a:ext cx="1168984" cy="7203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200" b="1" kern="1200" dirty="0" smtClean="0"/>
            <a:t>Η τήρηση των κανόνων της υγιεινής του ύπνου είναι σημαντική</a:t>
          </a:r>
          <a:endParaRPr lang="el-GR" sz="3200" b="1" kern="1200" dirty="0"/>
        </a:p>
      </dsp:txBody>
      <dsp:txXfrm rot="-5400000">
        <a:off x="1258906" y="1669291"/>
        <a:ext cx="7146202" cy="1054854"/>
      </dsp:txXfrm>
    </dsp:sp>
    <dsp:sp modelId="{C1D257B8-51F9-43AB-A0E9-0122CAD81D31}">
      <dsp:nvSpPr>
        <dsp:cNvPr id="0" name=""/>
        <dsp:cNvSpPr/>
      </dsp:nvSpPr>
      <dsp:spPr>
        <a:xfrm rot="5400000">
          <a:off x="-269765" y="3488630"/>
          <a:ext cx="1798437" cy="1258906"/>
        </a:xfrm>
        <a:prstGeom prst="chevron">
          <a:avLst/>
        </a:prstGeom>
        <a:solidFill>
          <a:srgbClr val="00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>
              <a:solidFill>
                <a:schemeClr val="tx1"/>
              </a:solidFill>
            </a:rPr>
            <a:t>Γ</a:t>
          </a:r>
          <a:r>
            <a:rPr lang="el-GR" sz="3500" kern="1200" dirty="0" smtClean="0"/>
            <a:t>.</a:t>
          </a:r>
          <a:endParaRPr lang="el-GR" sz="3500" kern="1200" dirty="0"/>
        </a:p>
      </dsp:txBody>
      <dsp:txXfrm rot="-5400000">
        <a:off x="1" y="3848317"/>
        <a:ext cx="1258906" cy="539531"/>
      </dsp:txXfrm>
    </dsp:sp>
    <dsp:sp modelId="{C1935838-ED59-4CB3-9C07-7DFE57427108}">
      <dsp:nvSpPr>
        <dsp:cNvPr id="0" name=""/>
        <dsp:cNvSpPr/>
      </dsp:nvSpPr>
      <dsp:spPr>
        <a:xfrm rot="5400000">
          <a:off x="4276047" y="145448"/>
          <a:ext cx="1168984" cy="7203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200" b="1" kern="1200" dirty="0" smtClean="0"/>
            <a:t>Ζητούμε τη βοήθεια ψυχιάτρου αν η διαταραχή ύπνου οφείλεται σε ψυχικό πρόβλημα</a:t>
          </a:r>
          <a:endParaRPr lang="el-GR" sz="3200" b="1" kern="1200" dirty="0"/>
        </a:p>
      </dsp:txBody>
      <dsp:txXfrm rot="-5400000">
        <a:off x="1258906" y="3219655"/>
        <a:ext cx="7146202" cy="1054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BACA1-C86F-4850-A603-77DBD90FE9F3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chemeClr val="tx1"/>
              </a:solidFill>
            </a:rPr>
            <a:t>Εκτίμηση του προβλήματος</a:t>
          </a:r>
          <a:endParaRPr lang="el-GR" sz="3200" b="1" kern="1200" dirty="0">
            <a:solidFill>
              <a:schemeClr val="tx1"/>
            </a:solidFill>
          </a:endParaRPr>
        </a:p>
      </dsp:txBody>
      <dsp:txXfrm>
        <a:off x="35709" y="35709"/>
        <a:ext cx="3865988" cy="1147782"/>
      </dsp:txXfrm>
    </dsp:sp>
    <dsp:sp modelId="{C0A6A512-0FD9-44A1-AF90-721EA58FA6F0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/>
            <a:t>Ρύθμιση των διαταραχών του νυχτερινού ύπνου</a:t>
          </a:r>
          <a:endParaRPr lang="el-GR" sz="3200" b="1" kern="1200" dirty="0"/>
        </a:p>
      </dsp:txBody>
      <dsp:txXfrm>
        <a:off x="492908" y="1458108"/>
        <a:ext cx="3860502" cy="1147782"/>
      </dsp:txXfrm>
    </dsp:sp>
    <dsp:sp modelId="{C65A16FF-CA8A-4F44-A9A4-1F9337CCC7E0}">
      <dsp:nvSpPr>
        <dsp:cNvPr id="0" name=""/>
        <dsp:cNvSpPr/>
      </dsp:nvSpPr>
      <dsp:spPr>
        <a:xfrm>
          <a:off x="857246" y="2844799"/>
          <a:ext cx="5181600" cy="1219200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/>
            <a:t>Ρύθμιση των φαρμάκων </a:t>
          </a:r>
          <a:endParaRPr lang="el-GR" sz="4000" b="1" kern="1200" dirty="0"/>
        </a:p>
      </dsp:txBody>
      <dsp:txXfrm>
        <a:off x="892955" y="2880508"/>
        <a:ext cx="3860502" cy="1147782"/>
      </dsp:txXfrm>
    </dsp:sp>
    <dsp:sp modelId="{82706813-EEC7-494A-9B1B-C03FADF508A8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/>
        </a:p>
      </dsp:txBody>
      <dsp:txXfrm>
        <a:off x="4567428" y="924560"/>
        <a:ext cx="435864" cy="596341"/>
      </dsp:txXfrm>
    </dsp:sp>
    <dsp:sp modelId="{78CFC76A-FEBE-498D-AC6A-5D9C60792F04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9B58B-9AD3-431F-9CFA-63D84ACF462F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9A9FC-85B6-40F7-BE50-0276739E47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07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E6E29-B2FF-40EB-98D7-176BFB9EA17D}" type="slidenum">
              <a:rPr lang="el-GR" smtClean="0">
                <a:latin typeface="Arial" charset="0"/>
              </a:rPr>
              <a:pPr/>
              <a:t>7</a:t>
            </a:fld>
            <a:endParaRPr lang="el-GR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Difficulty falling asleep: 18% - 67%</a:t>
            </a:r>
          </a:p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Fragmentation of nocturnal sleep with frequent awakenings: 38.9% - 88%</a:t>
            </a:r>
          </a:p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Early awakenings: 23.4%</a:t>
            </a:r>
            <a:endParaRPr lang="el-GR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eaLnBrk="1" hangingPunct="1">
              <a:defRPr/>
            </a:pPr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A9FC-85B6-40F7-BE50-0276739E474C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MOON-DOOR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A9FC-85B6-40F7-BE50-0276739E474C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4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1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14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7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0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20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3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3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4798-D09A-4258-A715-4E0EB1710EB3}" type="datetimeFigureOut">
              <a:rPr lang="el-GR" smtClean="0"/>
              <a:pPr/>
              <a:t>15/11/2017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FB5CA-886C-4B87-BD36-D1AA42AB633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4798-D09A-4258-A715-4E0EB1710EB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FB5CA-886C-4B87-BD36-D1AA42AB633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1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bp0.blogger.com/_Nnxhj5N7XIs/R9v1cm6l_4I/AAAAAAAAABk/4ikFtTrQJn8/s1600-h/narcolepsy.gi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bp0.blogger.com/_Nnxhj5N7XIs/R9v1cm6l_4I/AAAAAAAAABk/4ikFtTrQJn8/s1600-h/narcolepsy.gi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- Γράφημα"/>
          <p:cNvGraphicFramePr>
            <a:graphicFrameLocks/>
          </p:cNvGraphicFramePr>
          <p:nvPr/>
        </p:nvGraphicFramePr>
        <p:xfrm>
          <a:off x="1142976" y="1000108"/>
          <a:ext cx="6000776" cy="358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5162"/>
            <a:ext cx="9144000" cy="57150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14282" y="2643182"/>
            <a:ext cx="8577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  <a:scene3d>
              <a:camera prst="orthographicFront"/>
              <a:lightRig rig="sunset" dir="tl"/>
            </a:scene3d>
            <a:sp3d extrusionH="82550" contourW="31750" prstMaterial="powder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5400" dir="2400000" sy="-30000" kx="-800400" algn="bl" rotWithShape="0">
                    <a:schemeClr val="bg1">
                      <a:alpha val="20000"/>
                    </a:schemeClr>
                  </a:outerShdw>
                </a:effectLst>
              </a:rPr>
              <a:t>ΔΙΑΤΑΡΑΧΕΣ ΥΠΝΟΥ ΣΤΗ ΝΟΣΟ ΤΟΥ ΠΑΡΚΙΝΣΟΝ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25400" dir="2400000" sy="-30000" kx="-800400" algn="bl" rotWithShape="0">
                  <a:schemeClr val="bg1">
                    <a:alpha val="20000"/>
                  </a:scheme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857752" y="5214950"/>
            <a:ext cx="3811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schemeClr val="bg1">
                      <a:alpha val="25000"/>
                    </a:schemeClr>
                  </a:outerShdw>
                </a:effectLst>
              </a:rPr>
              <a:t>Ζ.ΚΑΤΣΑΡΟΥ</a:t>
            </a:r>
            <a:endParaRPr lang="el-G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schemeClr val="bg1">
                    <a:alpha val="2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76375" y="981075"/>
            <a:ext cx="633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14884" y="181045"/>
            <a:ext cx="75612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chemeClr val="bg1"/>
                </a:solidFill>
              </a:rPr>
              <a:t>ΚΙΝΗΤΙΚΕΣ ΕΚΔΗΛΩΣΕΙΣ ΣΤΗ ΔΙΑΡΚΕΙΑ ΤΟΥ ΥΠΝΟΥ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87425" y="16176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95736" y="1495426"/>
            <a:ext cx="75009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800" b="1" u="sng" dirty="0" err="1" smtClean="0">
                <a:solidFill>
                  <a:srgbClr val="FFFF00"/>
                </a:solidFill>
              </a:rPr>
              <a:t>Β.Κινητικές</a:t>
            </a:r>
            <a:r>
              <a:rPr lang="el-GR" sz="4800" b="1" u="sng" dirty="0" smtClean="0">
                <a:solidFill>
                  <a:srgbClr val="FFFF00"/>
                </a:solidFill>
              </a:rPr>
              <a:t> διαταραχές      σε σχέση με τον ύπνο</a:t>
            </a:r>
          </a:p>
          <a:p>
            <a:pPr>
              <a:spcBef>
                <a:spcPct val="50000"/>
              </a:spcBef>
            </a:pPr>
            <a:r>
              <a:rPr lang="el-GR" sz="4800" b="1" dirty="0" smtClean="0">
                <a:solidFill>
                  <a:srgbClr val="FFFF00"/>
                </a:solidFill>
              </a:rPr>
              <a:t>-Σύνδρομο ανήσυχων    κάτω άκρων</a:t>
            </a:r>
            <a:endParaRPr lang="el-GR" sz="48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2057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100000">
              <a:srgbClr val="00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835183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 b="1">
                <a:solidFill>
                  <a:schemeClr val="bg1"/>
                </a:solidFill>
                <a:latin typeface="Arial" pitchFamily="34" charset="0"/>
              </a:rPr>
              <a:t>       </a:t>
            </a:r>
            <a:r>
              <a:rPr lang="el-GR" sz="4400" b="1">
                <a:solidFill>
                  <a:srgbClr val="FFFF00"/>
                </a:solidFill>
                <a:latin typeface="Arial" pitchFamily="34" charset="0"/>
              </a:rPr>
              <a:t>Οι    παραϋπνίες</a:t>
            </a:r>
            <a:r>
              <a:rPr lang="el-GR" sz="4400" b="1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l-GR" sz="4400" b="1">
                <a:solidFill>
                  <a:schemeClr val="bg1"/>
                </a:solidFill>
                <a:latin typeface="Arial" pitchFamily="34" charset="0"/>
              </a:rPr>
              <a:t>                      και </a:t>
            </a:r>
          </a:p>
          <a:p>
            <a:pPr>
              <a:spcBef>
                <a:spcPct val="50000"/>
              </a:spcBef>
              <a:defRPr/>
            </a:pPr>
            <a:r>
              <a:rPr lang="el-GR" sz="4400" b="1">
                <a:solidFill>
                  <a:schemeClr val="bg1"/>
                </a:solidFill>
                <a:latin typeface="Arial" pitchFamily="34" charset="0"/>
              </a:rPr>
              <a:t>η </a:t>
            </a:r>
            <a:r>
              <a:rPr lang="el-G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διαταραχή συμπεριφοράς                </a:t>
            </a:r>
          </a:p>
          <a:p>
            <a:pPr>
              <a:spcBef>
                <a:spcPct val="50000"/>
              </a:spcBef>
              <a:defRPr/>
            </a:pPr>
            <a:r>
              <a:rPr lang="el-G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στον ύπνο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REM</a:t>
            </a:r>
            <a:r>
              <a:rPr lang="el-GR" sz="4400" b="1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l-GR" sz="4400" b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357166"/>
            <a:ext cx="6419850" cy="1138237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</a:t>
            </a:r>
            <a:r>
              <a:rPr lang="el-GR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"/>
              </a:rPr>
              <a:t>Ϋ</a:t>
            </a:r>
            <a:r>
              <a:rPr lang="el-GR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ΠΝΙΕΣ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28802"/>
            <a:ext cx="7931150" cy="4497388"/>
          </a:xfrm>
        </p:spPr>
        <p:txBody>
          <a:bodyPr/>
          <a:lstStyle/>
          <a:p>
            <a:pPr eaLnBrk="1" hangingPunct="1"/>
            <a:endParaRPr lang="el-GR" dirty="0" smtClean="0"/>
          </a:p>
          <a:p>
            <a:pPr eaLnBrk="1" hangingPunct="1"/>
            <a:r>
              <a:rPr lang="el-GR" b="1" dirty="0" smtClean="0">
                <a:solidFill>
                  <a:schemeClr val="bg1"/>
                </a:solidFill>
              </a:rPr>
              <a:t>Υπνολαλία</a:t>
            </a:r>
          </a:p>
          <a:p>
            <a:pPr eaLnBrk="1" hangingPunct="1"/>
            <a:r>
              <a:rPr lang="el-GR" b="1" dirty="0" smtClean="0">
                <a:solidFill>
                  <a:schemeClr val="bg1"/>
                </a:solidFill>
              </a:rPr>
              <a:t>Υπνοβασία</a:t>
            </a:r>
          </a:p>
          <a:p>
            <a:pPr eaLnBrk="1" hangingPunct="1"/>
            <a:r>
              <a:rPr lang="el-GR" b="1" dirty="0" smtClean="0">
                <a:solidFill>
                  <a:schemeClr val="bg1"/>
                </a:solidFill>
              </a:rPr>
              <a:t>Συνειδητά όνειρα και εφιάλτες</a:t>
            </a:r>
          </a:p>
          <a:p>
            <a:pPr eaLnBrk="1" hangingPunct="1"/>
            <a:r>
              <a:rPr lang="el-GR" b="1" dirty="0" smtClean="0">
                <a:solidFill>
                  <a:schemeClr val="bg1"/>
                </a:solidFill>
              </a:rPr>
              <a:t>Νυχτερινές ψευδαισθήσεις </a:t>
            </a:r>
          </a:p>
          <a:p>
            <a:pPr eaLnBrk="1" hangingPunct="1"/>
            <a:r>
              <a:rPr lang="el-GR" b="1" dirty="0" err="1" smtClean="0">
                <a:solidFill>
                  <a:schemeClr val="bg1"/>
                </a:solidFill>
              </a:rPr>
              <a:t>Συγχυτικά</a:t>
            </a:r>
            <a:r>
              <a:rPr lang="el-GR" b="1" dirty="0" smtClean="0">
                <a:solidFill>
                  <a:schemeClr val="bg1"/>
                </a:solidFill>
              </a:rPr>
              <a:t> επεισόδια</a:t>
            </a:r>
          </a:p>
          <a:p>
            <a:pPr eaLnBrk="1" hangingPunct="1"/>
            <a:endParaRPr lang="el-GR" b="1" dirty="0" smtClean="0">
              <a:solidFill>
                <a:schemeClr val="bg1"/>
              </a:solidFill>
            </a:endParaRPr>
          </a:p>
        </p:txBody>
      </p:sp>
      <p:pic>
        <p:nvPicPr>
          <p:cNvPr id="13316" name="Picture 4" descr="sle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708275"/>
            <a:ext cx="22463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Unlabeled image"/>
          <p:cNvPicPr>
            <a:picLocks noChangeAspect="1" noChangeArrowheads="1"/>
          </p:cNvPicPr>
          <p:nvPr/>
        </p:nvPicPr>
        <p:blipFill>
          <a:blip r:embed="rId2"/>
          <a:srcRect b="11339"/>
          <a:stretch>
            <a:fillRect/>
          </a:stretch>
        </p:blipFill>
        <p:spPr bwMode="auto">
          <a:xfrm>
            <a:off x="250825" y="2348880"/>
            <a:ext cx="3816350" cy="389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07504" y="205214"/>
            <a:ext cx="8641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rgbClr val="FFFF00"/>
                </a:solidFill>
              </a:rPr>
              <a:t>ΔΙΑΤΑΡΑΧΗ ΣΥΜΠΕΡΙΦΟΡΑΣ ΣΤΟΝ ΥΠΝΟ </a:t>
            </a:r>
            <a:r>
              <a:rPr lang="en-US" sz="3200" b="1" dirty="0">
                <a:solidFill>
                  <a:srgbClr val="FFFF00"/>
                </a:solidFill>
              </a:rPr>
              <a:t>REM </a:t>
            </a:r>
            <a:endParaRPr lang="el-GR" sz="3200" b="1" dirty="0">
              <a:solidFill>
                <a:srgbClr val="FFFF00"/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377468" y="789989"/>
            <a:ext cx="4659027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000" b="1" dirty="0">
                <a:solidFill>
                  <a:schemeClr val="bg1"/>
                </a:solidFill>
              </a:rPr>
              <a:t>Χαρακτηρίζεται από εμφάνιση μυϊκής δραστηριότητας στη φάση </a:t>
            </a:r>
            <a:r>
              <a:rPr lang="en-US" sz="4000" b="1" dirty="0">
                <a:solidFill>
                  <a:schemeClr val="bg1"/>
                </a:solidFill>
              </a:rPr>
              <a:t>REM </a:t>
            </a:r>
            <a:r>
              <a:rPr lang="el-GR" sz="4000" b="1" dirty="0">
                <a:solidFill>
                  <a:schemeClr val="bg1"/>
                </a:solidFill>
              </a:rPr>
              <a:t>του ύπνου με εκτέλεση σύνθετων κινήσεων στα πλαίσια αναπαράστασης του ονείρου</a:t>
            </a:r>
          </a:p>
          <a:p>
            <a:pPr>
              <a:spcBef>
                <a:spcPct val="50000"/>
              </a:spcBef>
            </a:pP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971550" y="116632"/>
            <a:ext cx="7488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b="1" dirty="0">
                <a:solidFill>
                  <a:srgbClr val="FFFF00"/>
                </a:solidFill>
              </a:rPr>
              <a:t>ΔΙΑΤΑΡΑΧΗ ΣΥΜΠΕΡΙΦΟΡΑΣ ΣΤΟΝ ΥΠΝΟ </a:t>
            </a:r>
            <a:r>
              <a:rPr lang="en-US" sz="4000" b="1" dirty="0">
                <a:solidFill>
                  <a:srgbClr val="FFFF00"/>
                </a:solidFill>
              </a:rPr>
              <a:t>REM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99592" y="1233334"/>
            <a:ext cx="6985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400" b="1" dirty="0">
                <a:solidFill>
                  <a:schemeClr val="bg1"/>
                </a:solidFill>
              </a:rPr>
              <a:t>-Διαταραχές αυτού του τύπου εμφανίζονται στο 25-50% των ασθενών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3789040"/>
            <a:ext cx="227149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4798"/>
            <a:ext cx="4583162" cy="32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971550" y="116632"/>
            <a:ext cx="74882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dirty="0">
                <a:solidFill>
                  <a:srgbClr val="FF3300"/>
                </a:solidFill>
              </a:rPr>
              <a:t>ΔΙΑΤΑΡΑΧΗ ΣΥΜΠΕΡΙΦΟΡΑΣ ΣΤΟΝ ΥΠΝΟ </a:t>
            </a:r>
            <a:r>
              <a:rPr lang="en-US" sz="2800" b="1" dirty="0">
                <a:solidFill>
                  <a:srgbClr val="FF3300"/>
                </a:solidFill>
              </a:rPr>
              <a:t>REM</a:t>
            </a:r>
            <a:r>
              <a:rPr lang="en-US" sz="2800" dirty="0"/>
              <a:t> </a:t>
            </a:r>
            <a:r>
              <a:rPr lang="el-GR" sz="2800" dirty="0">
                <a:solidFill>
                  <a:srgbClr val="FF0000"/>
                </a:solidFill>
              </a:rPr>
              <a:t>/ </a:t>
            </a:r>
            <a:r>
              <a:rPr lang="el-GR" sz="2800" b="1" dirty="0">
                <a:solidFill>
                  <a:srgbClr val="FF0000"/>
                </a:solidFill>
              </a:rPr>
              <a:t>ΥΠΝΟΣ</a:t>
            </a:r>
            <a:r>
              <a:rPr lang="el-GR" sz="2800" dirty="0"/>
              <a:t> </a:t>
            </a:r>
            <a:r>
              <a:rPr lang="en-US" sz="2800" b="1" dirty="0">
                <a:solidFill>
                  <a:srgbClr val="FF3300"/>
                </a:solidFill>
              </a:rPr>
              <a:t>REM</a:t>
            </a:r>
            <a:r>
              <a:rPr lang="el-GR" sz="2800" b="1" dirty="0">
                <a:solidFill>
                  <a:srgbClr val="FF3300"/>
                </a:solidFill>
              </a:rPr>
              <a:t> ΧΩΡΙΣ ΜΥΙΚΗ ΑΤΟΝΙΑ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27584" y="1556792"/>
            <a:ext cx="85689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000" b="1" dirty="0" smtClean="0">
                <a:solidFill>
                  <a:schemeClr val="bg1"/>
                </a:solidFill>
              </a:rPr>
              <a:t>Η Διαταραχή ύπνου</a:t>
            </a:r>
            <a:r>
              <a:rPr lang="el-GR" sz="40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REM</a:t>
            </a:r>
            <a:r>
              <a:rPr lang="el-GR" sz="4000" b="1" dirty="0" smtClean="0">
                <a:solidFill>
                  <a:schemeClr val="bg1"/>
                </a:solidFill>
              </a:rPr>
              <a:t> εμφανίζεται </a:t>
            </a:r>
            <a:r>
              <a:rPr lang="el-GR" sz="4000" b="1" dirty="0" smtClean="0">
                <a:solidFill>
                  <a:srgbClr val="FFFF00"/>
                </a:solidFill>
              </a:rPr>
              <a:t>πριν</a:t>
            </a:r>
            <a:r>
              <a:rPr lang="el-GR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(!) </a:t>
            </a:r>
            <a:r>
              <a:rPr lang="el-GR" sz="4000" b="1" dirty="0" smtClean="0">
                <a:solidFill>
                  <a:schemeClr val="bg1"/>
                </a:solidFill>
              </a:rPr>
              <a:t>την έναρξη των συμπτωμάτων της νόσου στο </a:t>
            </a:r>
            <a:r>
              <a:rPr lang="el-GR" sz="4000" b="1" dirty="0" smtClean="0">
                <a:solidFill>
                  <a:srgbClr val="FF0000"/>
                </a:solidFill>
              </a:rPr>
              <a:t>33%</a:t>
            </a:r>
            <a:r>
              <a:rPr lang="el-GR" sz="4000" b="1" dirty="0" smtClean="0">
                <a:solidFill>
                  <a:schemeClr val="bg1"/>
                </a:solidFill>
              </a:rPr>
              <a:t> των ασθενών με ιδιοπαθή νόσο του </a:t>
            </a:r>
            <a:r>
              <a:rPr lang="en-US" sz="4000" b="1" dirty="0" smtClean="0">
                <a:solidFill>
                  <a:schemeClr val="bg1"/>
                </a:solidFill>
              </a:rPr>
              <a:t>Parkinson</a:t>
            </a:r>
            <a:r>
              <a:rPr lang="el-GR" sz="4000" b="1" dirty="0" smtClean="0">
                <a:solidFill>
                  <a:schemeClr val="bg1"/>
                </a:solidFill>
              </a:rPr>
              <a:t> [</a:t>
            </a:r>
            <a:r>
              <a:rPr lang="el-GR" sz="4000" b="1" i="1" dirty="0" smtClean="0">
                <a:solidFill>
                  <a:schemeClr val="bg1"/>
                </a:solidFill>
              </a:rPr>
              <a:t>φυσ.πληθ.=0,5%]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55" y="4869160"/>
            <a:ext cx="2841651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sleep%20disorder%20trea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6318"/>
            <a:ext cx="4689475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331913" y="4076700"/>
            <a:ext cx="6048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b="1" u="sng" dirty="0">
                <a:solidFill>
                  <a:schemeClr val="bg1"/>
                </a:solidFill>
              </a:rPr>
              <a:t>Αναπνευστικές διαταραχές στη διάρκεια του ύπνου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547664" y="5414914"/>
            <a:ext cx="63579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9900"/>
                </a:solidFill>
              </a:rPr>
              <a:t>    -</a:t>
            </a:r>
            <a:r>
              <a:rPr lang="el-GR" sz="4800" b="1" dirty="0" smtClean="0">
                <a:solidFill>
                  <a:srgbClr val="FF9900"/>
                </a:solidFill>
              </a:rPr>
              <a:t>Άπνοια στον </a:t>
            </a:r>
            <a:r>
              <a:rPr lang="el-GR" sz="4800" b="1" dirty="0">
                <a:solidFill>
                  <a:srgbClr val="FF9900"/>
                </a:solidFill>
              </a:rPr>
              <a:t>ύπνο</a:t>
            </a:r>
          </a:p>
          <a:p>
            <a:pPr>
              <a:spcBef>
                <a:spcPct val="50000"/>
              </a:spcBef>
            </a:pPr>
            <a:endParaRPr lang="el-GR" sz="48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16013" y="2349500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57158" y="2571744"/>
            <a:ext cx="8786842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bg1"/>
                </a:solidFill>
                <a:latin typeface="Arial" pitchFamily="34" charset="0"/>
              </a:rPr>
              <a:t>-Εμφανίζεται στο </a:t>
            </a:r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20%</a:t>
            </a:r>
            <a:r>
              <a:rPr lang="el-GR" sz="2800" b="1" dirty="0">
                <a:solidFill>
                  <a:schemeClr val="bg1"/>
                </a:solidFill>
                <a:latin typeface="Arial" pitchFamily="34" charset="0"/>
              </a:rPr>
              <a:t> των </a:t>
            </a:r>
            <a:r>
              <a:rPr lang="el-GR" sz="2800" b="1" dirty="0" err="1">
                <a:solidFill>
                  <a:schemeClr val="bg1"/>
                </a:solidFill>
                <a:latin typeface="Arial" pitchFamily="34" charset="0"/>
              </a:rPr>
              <a:t>παρκινσονικών</a:t>
            </a:r>
            <a:r>
              <a:rPr lang="el-GR" sz="2800" b="1" dirty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l-GR" sz="2800" b="1" dirty="0">
                <a:solidFill>
                  <a:srgbClr val="FFFF99"/>
                </a:solidFill>
                <a:latin typeface="Arial" pitchFamily="34" charset="0"/>
              </a:rPr>
              <a:t>αποφρακτικού </a:t>
            </a:r>
            <a:r>
              <a:rPr lang="el-GR" sz="2800" b="1" dirty="0">
                <a:solidFill>
                  <a:schemeClr val="bg1"/>
                </a:solidFill>
                <a:latin typeface="Arial" pitchFamily="34" charset="0"/>
              </a:rPr>
              <a:t>τύπου)</a:t>
            </a:r>
          </a:p>
          <a:p>
            <a:pPr>
              <a:defRPr/>
            </a:pPr>
            <a:r>
              <a:rPr lang="el-GR" sz="2800" b="1" dirty="0">
                <a:solidFill>
                  <a:schemeClr val="bg1"/>
                </a:solidFill>
                <a:latin typeface="Arial" pitchFamily="34" charset="0"/>
              </a:rPr>
              <a:t>-Χαρακτηρίζεται από περιοδική απουσία ή μείωση της </a:t>
            </a:r>
            <a:r>
              <a:rPr lang="el-GR" sz="2800" b="1" dirty="0" smtClean="0">
                <a:solidFill>
                  <a:schemeClr val="bg1"/>
                </a:solidFill>
                <a:latin typeface="Arial" pitchFamily="34" charset="0"/>
              </a:rPr>
              <a:t>εισόδου </a:t>
            </a:r>
            <a:r>
              <a:rPr lang="el-GR" sz="2800" b="1" dirty="0">
                <a:solidFill>
                  <a:schemeClr val="bg1"/>
                </a:solidFill>
                <a:latin typeface="Arial" pitchFamily="34" charset="0"/>
              </a:rPr>
              <a:t>αέρα, παρά την αναπνευστική </a:t>
            </a:r>
            <a:r>
              <a:rPr lang="el-GR" sz="2800" b="1" dirty="0" smtClean="0">
                <a:solidFill>
                  <a:schemeClr val="bg1"/>
                </a:solidFill>
                <a:latin typeface="Arial" pitchFamily="34" charset="0"/>
              </a:rPr>
              <a:t>προσπάθεια, στη </a:t>
            </a:r>
            <a:r>
              <a:rPr lang="el-GR" sz="2800" b="1" dirty="0">
                <a:solidFill>
                  <a:schemeClr val="bg1"/>
                </a:solidFill>
                <a:latin typeface="Arial" pitchFamily="34" charset="0"/>
              </a:rPr>
              <a:t>διάρκεια του ύπνου.</a:t>
            </a:r>
          </a:p>
          <a:p>
            <a:pPr>
              <a:defRPr/>
            </a:pPr>
            <a:r>
              <a:rPr lang="el-GR" sz="2800" b="1" dirty="0" smtClean="0">
                <a:solidFill>
                  <a:srgbClr val="FF66FF"/>
                </a:solidFill>
                <a:latin typeface="Arial" pitchFamily="34" charset="0"/>
              </a:rPr>
              <a:t>                                </a:t>
            </a:r>
            <a:r>
              <a:rPr lang="el-GR" sz="2800" b="1" u="sng" dirty="0" smtClean="0">
                <a:solidFill>
                  <a:srgbClr val="FF66FF"/>
                </a:solidFill>
                <a:latin typeface="Arial" pitchFamily="34" charset="0"/>
              </a:rPr>
              <a:t>Οι </a:t>
            </a:r>
            <a:r>
              <a:rPr lang="el-GR" sz="2800" b="1" u="sng" dirty="0">
                <a:solidFill>
                  <a:srgbClr val="FF66FF"/>
                </a:solidFill>
                <a:latin typeface="Arial" pitchFamily="34" charset="0"/>
              </a:rPr>
              <a:t>ασθενείς :</a:t>
            </a:r>
          </a:p>
          <a:p>
            <a:pPr>
              <a:defRPr/>
            </a:pPr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</a:rPr>
              <a:t>                              -ροχαλίζουν έντονα</a:t>
            </a:r>
            <a:endParaRPr lang="el-GR" sz="2800" b="1" dirty="0">
              <a:solidFill>
                <a:srgbClr val="FFFF00"/>
              </a:solidFill>
              <a:latin typeface="Arial" pitchFamily="34" charset="0"/>
            </a:endParaRPr>
          </a:p>
          <a:p>
            <a:pPr>
              <a:defRPr/>
            </a:pPr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</a:rPr>
              <a:t>                          -</a:t>
            </a:r>
            <a:r>
              <a:rPr lang="el-GR" sz="2800" b="1" dirty="0">
                <a:solidFill>
                  <a:srgbClr val="FFFF00"/>
                </a:solidFill>
                <a:latin typeface="Arial" pitchFamily="34" charset="0"/>
              </a:rPr>
              <a:t>ξυπνούν κουρασμένοι </a:t>
            </a:r>
          </a:p>
          <a:p>
            <a:pPr>
              <a:defRPr/>
            </a:pPr>
            <a:r>
              <a:rPr lang="el-GR" sz="2800" b="1" dirty="0" smtClean="0">
                <a:solidFill>
                  <a:srgbClr val="FFFF00"/>
                </a:solidFill>
                <a:latin typeface="Arial" pitchFamily="34" charset="0"/>
              </a:rPr>
              <a:t>                      -</a:t>
            </a:r>
            <a:r>
              <a:rPr lang="el-GR" sz="2800" b="1" dirty="0">
                <a:solidFill>
                  <a:srgbClr val="FFFF00"/>
                </a:solidFill>
                <a:latin typeface="Arial" pitchFamily="34" charset="0"/>
              </a:rPr>
              <a:t>έχουν υπνηλία την ημέρα.</a:t>
            </a:r>
          </a:p>
          <a:p>
            <a:pPr>
              <a:spcBef>
                <a:spcPct val="50000"/>
              </a:spcBef>
              <a:defRPr/>
            </a:pPr>
            <a:endParaRPr lang="el-GR" dirty="0">
              <a:latin typeface="Arial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14744" y="500042"/>
            <a:ext cx="4679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>
                <a:solidFill>
                  <a:srgbClr val="FFFF99"/>
                </a:solidFill>
              </a:rPr>
              <a:t>Η ΑΠΝΟΙΑ ΤΟΥ ΥΠΝΟΥ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051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475656" y="159545"/>
            <a:ext cx="518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000" b="1" dirty="0">
                <a:solidFill>
                  <a:srgbClr val="FF66FF"/>
                </a:solidFill>
              </a:rPr>
              <a:t>Διαταραχές ούρησης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67544" y="867431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000" b="1" dirty="0" err="1">
                <a:solidFill>
                  <a:srgbClr val="FFFF99"/>
                </a:solidFill>
                <a:cs typeface="Arial" charset="0"/>
              </a:rPr>
              <a:t>►</a:t>
            </a:r>
            <a:r>
              <a:rPr lang="el-GR" sz="4000" b="1" dirty="0" err="1">
                <a:solidFill>
                  <a:schemeClr val="bg1"/>
                </a:solidFill>
              </a:rPr>
              <a:t>Νυκτουρία</a:t>
            </a:r>
            <a:r>
              <a:rPr lang="el-GR" sz="4000" b="1" dirty="0">
                <a:solidFill>
                  <a:srgbClr val="FFFF99"/>
                </a:solidFill>
              </a:rPr>
              <a:t> [</a:t>
            </a:r>
            <a:r>
              <a:rPr lang="el-GR" sz="4000" b="1" i="1" dirty="0">
                <a:solidFill>
                  <a:srgbClr val="FFFF99"/>
                </a:solidFill>
              </a:rPr>
              <a:t>Νυχτερινή ούρηση</a:t>
            </a:r>
            <a:r>
              <a:rPr lang="el-GR" sz="4000" b="1" dirty="0">
                <a:solidFill>
                  <a:srgbClr val="FFFF99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l-GR" sz="4000" b="1" dirty="0">
                <a:solidFill>
                  <a:srgbClr val="FFFF99"/>
                </a:solidFill>
              </a:rPr>
              <a:t>-Συχνότητα =30-80%</a:t>
            </a:r>
          </a:p>
          <a:p>
            <a:pPr>
              <a:spcBef>
                <a:spcPct val="50000"/>
              </a:spcBef>
            </a:pPr>
            <a:r>
              <a:rPr lang="el-GR" sz="4000" b="1" dirty="0">
                <a:solidFill>
                  <a:srgbClr val="FFFF99"/>
                </a:solidFill>
              </a:rPr>
              <a:t>-Παρατηρείται στα προχωρημένα στάδια της </a:t>
            </a:r>
            <a:r>
              <a:rPr lang="el-GR" sz="4000" b="1" dirty="0" smtClean="0">
                <a:solidFill>
                  <a:srgbClr val="FFFF99"/>
                </a:solidFill>
              </a:rPr>
              <a:t>νόσου</a:t>
            </a:r>
          </a:p>
          <a:p>
            <a:pPr>
              <a:spcBef>
                <a:spcPct val="50000"/>
              </a:spcBef>
            </a:pPr>
            <a:r>
              <a:rPr lang="el-GR" sz="4000" b="1" dirty="0" smtClean="0">
                <a:solidFill>
                  <a:srgbClr val="FFFF99"/>
                </a:solidFill>
              </a:rPr>
              <a:t>-Δεν ξέρουμε γιατί συμβαίνει</a:t>
            </a:r>
            <a:endParaRPr lang="en-US" sz="4000" b="1" dirty="0" smtClean="0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FF99"/>
                </a:solidFill>
              </a:rPr>
              <a:t>-</a:t>
            </a:r>
            <a:r>
              <a:rPr lang="el-GR" sz="4000" b="1" dirty="0" smtClean="0">
                <a:solidFill>
                  <a:srgbClr val="FFFF99"/>
                </a:solidFill>
              </a:rPr>
              <a:t>Η εμπλοκή  των φαρμάκων είναι σημαντική</a:t>
            </a:r>
            <a:endParaRPr lang="el-GR" sz="40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76375" y="981075"/>
            <a:ext cx="633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87425" y="16176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pic>
        <p:nvPicPr>
          <p:cNvPr id="4" name="Picture 3" descr="van_gogh_sie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5000660" cy="2786082"/>
          </a:xfrm>
          <a:prstGeom prst="rect">
            <a:avLst/>
          </a:prstGeom>
          <a:solidFill>
            <a:schemeClr val="accent1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ΠΡΟΒΛΗΜΑΤΑ ΣΕ ΣΧΕΣΗ ΜΕ ΤΟΝ ΥΠΝΟ ΣΤΗ ΔΙΑΡΚΕΙΑ ΤΗΣ ΗΜΕΡΑΣ</a:t>
            </a:r>
            <a:endParaRPr lang="el-GR" sz="4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tx1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242" y="476672"/>
            <a:ext cx="382794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57158" y="571480"/>
            <a:ext cx="49349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chemeClr val="bg1"/>
                </a:solidFill>
              </a:rPr>
              <a:t>Ο</a:t>
            </a:r>
            <a:r>
              <a:rPr lang="el-GR" sz="4800" dirty="0" smtClean="0">
                <a:solidFill>
                  <a:schemeClr val="bg1"/>
                </a:solidFill>
              </a:rPr>
              <a:t> </a:t>
            </a:r>
            <a:r>
              <a:rPr lang="el-GR" sz="4800" b="1" dirty="0" smtClean="0">
                <a:solidFill>
                  <a:schemeClr val="bg1"/>
                </a:solidFill>
              </a:rPr>
              <a:t>καλός </a:t>
            </a:r>
            <a:r>
              <a:rPr lang="el-GR" sz="4800" b="1" dirty="0" smtClean="0">
                <a:solidFill>
                  <a:srgbClr val="FF0000"/>
                </a:solidFill>
              </a:rPr>
              <a:t>ύπνος</a:t>
            </a:r>
            <a:r>
              <a:rPr lang="el-GR" sz="4800" b="1" dirty="0" smtClean="0">
                <a:solidFill>
                  <a:schemeClr val="bg1"/>
                </a:solidFill>
              </a:rPr>
              <a:t> μαζί με τη σωστή </a:t>
            </a:r>
            <a:r>
              <a:rPr lang="el-GR" sz="4800" b="1" dirty="0" smtClean="0">
                <a:solidFill>
                  <a:srgbClr val="FFFF00"/>
                </a:solidFill>
              </a:rPr>
              <a:t>διατροφή</a:t>
            </a:r>
            <a:r>
              <a:rPr lang="el-GR" sz="4800" b="1" dirty="0" smtClean="0">
                <a:solidFill>
                  <a:schemeClr val="bg1"/>
                </a:solidFill>
              </a:rPr>
              <a:t> και την </a:t>
            </a:r>
            <a:r>
              <a:rPr lang="el-GR" sz="4800" b="1" dirty="0" smtClean="0">
                <a:solidFill>
                  <a:srgbClr val="00FFFF"/>
                </a:solidFill>
              </a:rPr>
              <a:t>άσκηση</a:t>
            </a:r>
            <a:r>
              <a:rPr lang="el-GR" sz="4800" b="1" dirty="0" smtClean="0">
                <a:solidFill>
                  <a:srgbClr val="0000FF"/>
                </a:solidFill>
              </a:rPr>
              <a:t> </a:t>
            </a:r>
            <a:r>
              <a:rPr lang="el-GR" sz="4800" b="1" dirty="0" smtClean="0">
                <a:solidFill>
                  <a:schemeClr val="bg1"/>
                </a:solidFill>
              </a:rPr>
              <a:t>είναι απαραίτητος  για τη διατήρηση της υγείας</a:t>
            </a:r>
            <a:endParaRPr lang="el-G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76375" y="981075"/>
            <a:ext cx="633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87425" y="16176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pic>
        <p:nvPicPr>
          <p:cNvPr id="6" name="Picture 2" descr="r?t=a&amp;d=us&amp;s=a&amp;c=p&amp;ti=1&amp;ai=30751&amp;l=dir&amp;o=0&amp;sv=0a30050e&amp;ip=554b6b50&amp;u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5906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64304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dirty="0" smtClean="0">
                <a:solidFill>
                  <a:schemeClr val="bg1"/>
                </a:solidFill>
              </a:rPr>
              <a:t>Α. ΗΜΕΡΗΣΙΑ ΥΠΝΗΛΙΑ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07503" y="1500174"/>
            <a:ext cx="88634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000" b="1" dirty="0" smtClean="0">
                <a:solidFill>
                  <a:srgbClr val="FFFF00"/>
                </a:solidFill>
              </a:rPr>
              <a:t>Στο </a:t>
            </a:r>
            <a:r>
              <a:rPr lang="el-GR" sz="4000" b="1" dirty="0" smtClean="0">
                <a:solidFill>
                  <a:srgbClr val="FF3399"/>
                </a:solidFill>
              </a:rPr>
              <a:t>44-50%</a:t>
            </a:r>
            <a:r>
              <a:rPr lang="el-GR" sz="4000" b="1" dirty="0" smtClean="0">
                <a:solidFill>
                  <a:srgbClr val="FFFF00"/>
                </a:solidFill>
              </a:rPr>
              <a:t> των ασθενών     παρατηρείται υπνηλία </a:t>
            </a:r>
            <a:r>
              <a:rPr lang="el-GR" sz="4000" b="1" u="sng" dirty="0" smtClean="0">
                <a:solidFill>
                  <a:srgbClr val="FFFF00"/>
                </a:solidFill>
              </a:rPr>
              <a:t>στη διάρκεια της ημέρας.</a:t>
            </a:r>
          </a:p>
          <a:p>
            <a:pPr>
              <a:spcBef>
                <a:spcPct val="50000"/>
              </a:spcBef>
            </a:pPr>
            <a:r>
              <a:rPr lang="el-GR" sz="4000" b="1" dirty="0" smtClean="0">
                <a:solidFill>
                  <a:srgbClr val="FFFF00"/>
                </a:solidFill>
              </a:rPr>
              <a:t>-Είναι σύνθετο φαινόμενο και οφείλεται :-</a:t>
            </a:r>
            <a:r>
              <a:rPr lang="el-GR" sz="4000" b="1" i="1" dirty="0" smtClean="0">
                <a:solidFill>
                  <a:srgbClr val="FFFF00"/>
                </a:solidFill>
              </a:rPr>
              <a:t>Στην ίδια τη νόσο/Στα φάρμακα</a:t>
            </a:r>
          </a:p>
          <a:p>
            <a:pPr>
              <a:spcBef>
                <a:spcPct val="50000"/>
              </a:spcBef>
            </a:pPr>
            <a:r>
              <a:rPr lang="el-GR" sz="4000" b="1" dirty="0" smtClean="0">
                <a:solidFill>
                  <a:schemeClr val="bg1"/>
                </a:solidFill>
              </a:rPr>
              <a:t>-Στις διαταραχές του νυχτερινού ύπνου</a:t>
            </a:r>
            <a:endParaRPr lang="el-G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arcoleps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25622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7088" y="476250"/>
            <a:ext cx="7058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i="1" dirty="0">
                <a:solidFill>
                  <a:srgbClr val="FFFF99"/>
                </a:solidFill>
              </a:rPr>
              <a:t>ΑΙΦΝΙΔΙΑ ΕΠΕΙΣΟΔΙΑ ΥΠΝΟΥ ΣΤΗ ΝΟΣΟ ΤΟΥ </a:t>
            </a:r>
            <a:r>
              <a:rPr lang="el-GR" sz="2800" b="1" i="1" dirty="0" smtClean="0">
                <a:solidFill>
                  <a:srgbClr val="FFFF99"/>
                </a:solidFill>
              </a:rPr>
              <a:t>ΠΑΡΚΙΝΣΟ</a:t>
            </a:r>
            <a:r>
              <a:rPr lang="en-US" sz="2800" b="1" i="1" dirty="0" smtClean="0">
                <a:solidFill>
                  <a:srgbClr val="FFFF99"/>
                </a:solidFill>
              </a:rPr>
              <a:t>N</a:t>
            </a:r>
            <a:endParaRPr lang="el-GR" sz="2800" b="1" i="1" dirty="0">
              <a:solidFill>
                <a:srgbClr val="FFFF99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31840" y="1348800"/>
            <a:ext cx="60121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400" b="1" dirty="0">
                <a:solidFill>
                  <a:srgbClr val="FFFF99"/>
                </a:solidFill>
              </a:rPr>
              <a:t>Πρόκειται για </a:t>
            </a:r>
            <a:r>
              <a:rPr lang="el-GR" sz="4400" b="1" dirty="0">
                <a:solidFill>
                  <a:schemeClr val="bg1"/>
                </a:solidFill>
              </a:rPr>
              <a:t>αιφνίδια </a:t>
            </a:r>
            <a:r>
              <a:rPr lang="el-GR" sz="4400" b="1" dirty="0">
                <a:solidFill>
                  <a:srgbClr val="FFFF99"/>
                </a:solidFill>
              </a:rPr>
              <a:t>έλευση του ύπνου, σε περιβάλλον </a:t>
            </a:r>
            <a:r>
              <a:rPr lang="el-GR" sz="4400" b="1" dirty="0">
                <a:solidFill>
                  <a:schemeClr val="bg1"/>
                </a:solidFill>
              </a:rPr>
              <a:t>ακατάλληλο</a:t>
            </a:r>
            <a:r>
              <a:rPr lang="el-GR" sz="4400" b="1" dirty="0">
                <a:solidFill>
                  <a:srgbClr val="FFFF99"/>
                </a:solidFill>
              </a:rPr>
              <a:t>, χωρίς προειδοποίηση και χωρίς τη δυνατότητα αναστολής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arco1"/>
          <p:cNvPicPr>
            <a:picLocks noChangeAspect="1" noChangeArrowheads="1"/>
          </p:cNvPicPr>
          <p:nvPr/>
        </p:nvPicPr>
        <p:blipFill>
          <a:blip r:embed="rId2"/>
          <a:srcRect t="9218" b="7681"/>
          <a:stretch>
            <a:fillRect/>
          </a:stretch>
        </p:blipFill>
        <p:spPr bwMode="auto">
          <a:xfrm>
            <a:off x="539750" y="1268413"/>
            <a:ext cx="770413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19250" y="620713"/>
            <a:ext cx="6264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dirty="0"/>
              <a:t>Πιο είναι αιφνίδιο επεισόδιο ύπνου;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arco1"/>
          <p:cNvPicPr>
            <a:picLocks noChangeAspect="1" noChangeArrowheads="1"/>
          </p:cNvPicPr>
          <p:nvPr/>
        </p:nvPicPr>
        <p:blipFill>
          <a:blip r:embed="rId2"/>
          <a:srcRect t="9218" b="7681"/>
          <a:stretch>
            <a:fillRect/>
          </a:stretch>
        </p:blipFill>
        <p:spPr bwMode="auto">
          <a:xfrm>
            <a:off x="1331913" y="1268413"/>
            <a:ext cx="64801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619250" y="6207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/>
              <a:t>Πιο είναι αιφνίδιο επεισόδιο ύπνου;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619250" y="5157788"/>
            <a:ext cx="2592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 b="1" dirty="0">
                <a:solidFill>
                  <a:srgbClr val="FF0000"/>
                </a:solidFill>
              </a:rPr>
              <a:t>ΛΑΘΟΣ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5580063" y="5157788"/>
            <a:ext cx="2736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 dirty="0">
                <a:solidFill>
                  <a:srgbClr val="0000CC"/>
                </a:solidFill>
              </a:rPr>
              <a:t>ΣΩΣΤΟ!!!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narcoleps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298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476375" y="260350"/>
            <a:ext cx="70580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b="1" dirty="0">
                <a:solidFill>
                  <a:srgbClr val="FFFF99"/>
                </a:solidFill>
              </a:rPr>
              <a:t>ΑΙΦΝΙΔΙΑ </a:t>
            </a:r>
            <a:r>
              <a:rPr lang="el-GR" sz="4000" b="1" dirty="0">
                <a:solidFill>
                  <a:schemeClr val="bg1"/>
                </a:solidFill>
              </a:rPr>
              <a:t>ΕΠΕΙΣΟΔΙΑ</a:t>
            </a:r>
            <a:r>
              <a:rPr lang="el-GR" sz="4000" b="1" dirty="0">
                <a:solidFill>
                  <a:srgbClr val="FFFF99"/>
                </a:solidFill>
              </a:rPr>
              <a:t> ΥΠΝΟΥ ΣΤΗ ΝΟΣΟ ΤΟΥ </a:t>
            </a:r>
            <a:r>
              <a:rPr lang="en-US" sz="4000" b="1" dirty="0">
                <a:solidFill>
                  <a:srgbClr val="FFFF99"/>
                </a:solidFill>
              </a:rPr>
              <a:t>PARKINSON</a:t>
            </a:r>
            <a:endParaRPr lang="el-GR" sz="4000" b="1" dirty="0">
              <a:solidFill>
                <a:srgbClr val="FFFF99"/>
              </a:solidFill>
            </a:endParaRP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971550" y="1844675"/>
            <a:ext cx="792093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000" b="1" dirty="0">
                <a:solidFill>
                  <a:srgbClr val="FFFF99"/>
                </a:solidFill>
              </a:rPr>
              <a:t>Συχνότητα = </a:t>
            </a:r>
            <a:r>
              <a:rPr lang="el-GR" sz="4000" b="1" dirty="0" err="1">
                <a:solidFill>
                  <a:srgbClr val="FFFF99"/>
                </a:solidFill>
              </a:rPr>
              <a:t>Αγνωστη</a:t>
            </a:r>
            <a:endParaRPr lang="el-GR" sz="4000" b="1" dirty="0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4000" b="1" dirty="0" smtClean="0">
                <a:solidFill>
                  <a:srgbClr val="FFFF99"/>
                </a:solidFill>
              </a:rPr>
              <a:t>Πρόκειται </a:t>
            </a:r>
            <a:r>
              <a:rPr lang="el-GR" sz="4000" b="1" dirty="0">
                <a:solidFill>
                  <a:srgbClr val="FFFF99"/>
                </a:solidFill>
              </a:rPr>
              <a:t>για ναρκοληψία ή είναι ιδιαίτερη ανεπιθύμητη ενέργεια </a:t>
            </a:r>
            <a:r>
              <a:rPr lang="el-GR" sz="4000" b="1" dirty="0" smtClean="0">
                <a:solidFill>
                  <a:srgbClr val="FFFF99"/>
                </a:solidFill>
              </a:rPr>
              <a:t>των φαρμάκων </a:t>
            </a:r>
            <a:r>
              <a:rPr lang="el-GR" sz="4000" b="1" dirty="0">
                <a:solidFill>
                  <a:srgbClr val="FFFF99"/>
                </a:solidFill>
              </a:rPr>
              <a:t>σε </a:t>
            </a:r>
            <a:r>
              <a:rPr lang="el-GR" sz="4000" b="1" dirty="0" smtClean="0">
                <a:solidFill>
                  <a:srgbClr val="FFFF99"/>
                </a:solidFill>
              </a:rPr>
              <a:t>συνδυασμό με τη νόσο του </a:t>
            </a:r>
            <a:r>
              <a:rPr lang="el-GR" sz="4000" b="1" dirty="0" err="1" smtClean="0">
                <a:solidFill>
                  <a:srgbClr val="FFFF99"/>
                </a:solidFill>
              </a:rPr>
              <a:t>Παρκινσον</a:t>
            </a:r>
            <a:r>
              <a:rPr lang="el-GR" sz="4000" b="1" dirty="0" smtClean="0">
                <a:solidFill>
                  <a:srgbClr val="FFFF99"/>
                </a:solidFill>
              </a:rPr>
              <a:t>;</a:t>
            </a:r>
            <a:endParaRPr lang="el-GR" sz="40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7" descr="car_cr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34925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42844" y="3071810"/>
            <a:ext cx="57253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/>
              <a:t>Κίνδυνος στην </a:t>
            </a:r>
            <a:r>
              <a:rPr lang="el-GR" sz="2800" b="1" dirty="0" smtClean="0"/>
              <a:t>οδήγηση</a:t>
            </a:r>
            <a:endParaRPr lang="el-GR" sz="2800" dirty="0">
              <a:solidFill>
                <a:srgbClr val="FF3300"/>
              </a:solidFill>
            </a:endParaRPr>
          </a:p>
          <a:p>
            <a:r>
              <a:rPr lang="el-GR" sz="3200" dirty="0"/>
              <a:t>Στις ΗΠΑ το 11%των </a:t>
            </a:r>
            <a:r>
              <a:rPr lang="el-GR" sz="3200" dirty="0" smtClean="0"/>
              <a:t>  </a:t>
            </a:r>
            <a:r>
              <a:rPr lang="el-GR" sz="3200" dirty="0" err="1" smtClean="0"/>
              <a:t>παρκινσονικών</a:t>
            </a:r>
            <a:r>
              <a:rPr lang="el-GR" sz="3200" dirty="0" smtClean="0"/>
              <a:t> ασθενών</a:t>
            </a:r>
            <a:r>
              <a:rPr lang="en-US" sz="3200" dirty="0"/>
              <a:t>,</a:t>
            </a:r>
            <a:r>
              <a:rPr lang="el-GR" sz="3200" dirty="0"/>
              <a:t> που οδηγούν</a:t>
            </a:r>
            <a:r>
              <a:rPr lang="en-US" sz="3200" dirty="0"/>
              <a:t>,</a:t>
            </a:r>
            <a:r>
              <a:rPr lang="el-GR" sz="3200" dirty="0"/>
              <a:t> προκάλεσε τροχαίο ατύχημα   την προηγούμενη 5ετια</a:t>
            </a:r>
            <a:r>
              <a:rPr lang="el-GR" sz="3200" dirty="0" smtClean="0"/>
              <a:t>.</a:t>
            </a:r>
          </a:p>
          <a:p>
            <a:r>
              <a:rPr lang="el-GR" sz="3200" b="1" u="sng" dirty="0" smtClean="0">
                <a:solidFill>
                  <a:srgbClr val="FF0000"/>
                </a:solidFill>
              </a:rPr>
              <a:t>ΚΥΡΙΑ </a:t>
            </a:r>
            <a:r>
              <a:rPr lang="el-GR" sz="3200" b="1" u="sng" dirty="0">
                <a:solidFill>
                  <a:srgbClr val="FF0000"/>
                </a:solidFill>
              </a:rPr>
              <a:t>ΑΙΤΙΑ</a:t>
            </a:r>
            <a:r>
              <a:rPr lang="el-GR" sz="3200" dirty="0" smtClean="0"/>
              <a:t>: Ημερήσια </a:t>
            </a:r>
            <a:r>
              <a:rPr lang="el-GR" sz="3200" dirty="0"/>
              <a:t>υπνηλία</a:t>
            </a:r>
            <a:r>
              <a:rPr lang="en-US" sz="3200" dirty="0"/>
              <a:t> </a:t>
            </a:r>
            <a:r>
              <a:rPr lang="el-GR" sz="2800" dirty="0"/>
              <a:t>.</a:t>
            </a:r>
            <a:r>
              <a:rPr lang="en-US" sz="2800" dirty="0"/>
              <a:t> </a:t>
            </a:r>
            <a:endParaRPr lang="el-GR" sz="2800" b="1" dirty="0">
              <a:solidFill>
                <a:srgbClr val="006600"/>
              </a:solidFill>
            </a:endParaRP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4067944" y="277812"/>
            <a:ext cx="4752528" cy="107721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 dirty="0"/>
              <a:t>Οι διαταραχές του ύπνου στην οδήγηση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51723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images.needcoffee.com/sleepy-dri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3428992" cy="2966078"/>
          </a:xfrm>
          <a:prstGeom prst="rect">
            <a:avLst/>
          </a:prstGeom>
          <a:noFill/>
        </p:spPr>
      </p:pic>
      <p:sp>
        <p:nvSpPr>
          <p:cNvPr id="11" name="10 - Ελλειψοειδής επεξήγηση"/>
          <p:cNvSpPr/>
          <p:nvPr/>
        </p:nvSpPr>
        <p:spPr>
          <a:xfrm>
            <a:off x="1214414" y="0"/>
            <a:ext cx="2214578" cy="1643050"/>
          </a:xfrm>
          <a:prstGeom prst="wedgeEllipseCallout">
            <a:avLst>
              <a:gd name="adj1" fmla="val -618"/>
              <a:gd name="adj2" fmla="val 798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1285852" y="42860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ΞΥΠΝΑ!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707904" y="620688"/>
            <a:ext cx="500807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chemeClr val="bg1"/>
                </a:solidFill>
              </a:rPr>
              <a:t>Η ΔΙΑΓΝΩΣΗ ΤΩΝ ΔΙΑΤΑΡΑΧΩΝ ΤΟΥ ΥΠΝΟΥ</a:t>
            </a:r>
          </a:p>
          <a:p>
            <a:pPr>
              <a:spcBef>
                <a:spcPct val="50000"/>
              </a:spcBef>
            </a:pPr>
            <a:r>
              <a:rPr lang="el-GR" sz="4000" b="1" dirty="0">
                <a:solidFill>
                  <a:srgbClr val="FFFF00"/>
                </a:solidFill>
              </a:rPr>
              <a:t>-Λεπτομερές ιστορικό από τον ίδιο τον </a:t>
            </a:r>
            <a:r>
              <a:rPr lang="el-GR" sz="4000" b="1" dirty="0" smtClean="0">
                <a:solidFill>
                  <a:srgbClr val="FFFF00"/>
                </a:solidFill>
              </a:rPr>
              <a:t>ασθενή </a:t>
            </a:r>
            <a:r>
              <a:rPr lang="el-GR" sz="4000" b="1" dirty="0">
                <a:solidFill>
                  <a:srgbClr val="FF0000"/>
                </a:solidFill>
              </a:rPr>
              <a:t>και</a:t>
            </a:r>
            <a:r>
              <a:rPr lang="el-GR" sz="4000" b="1" dirty="0">
                <a:solidFill>
                  <a:srgbClr val="FFFF00"/>
                </a:solidFill>
              </a:rPr>
              <a:t> τον/ την σύντροφο του</a:t>
            </a:r>
          </a:p>
          <a:p>
            <a:pPr>
              <a:spcBef>
                <a:spcPct val="50000"/>
              </a:spcBef>
            </a:pPr>
            <a:r>
              <a:rPr lang="el-GR" sz="4000" b="1" dirty="0" smtClean="0">
                <a:solidFill>
                  <a:srgbClr val="FFFF00"/>
                </a:solidFill>
              </a:rPr>
              <a:t>-</a:t>
            </a:r>
            <a:endParaRPr lang="el-GR" b="1" dirty="0">
              <a:solidFill>
                <a:srgbClr val="FFFF00"/>
              </a:solidFill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2857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48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214810" y="214290"/>
            <a:ext cx="4429156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chemeClr val="bg1"/>
                </a:solidFill>
              </a:rPr>
              <a:t>Η ΔΙΑΓΝΩΣΗ ΤΩΝ ΔΙΑΤΑΡΑΧΩΝ ΤΟΥ ΥΠΝΟΥ</a:t>
            </a:r>
          </a:p>
          <a:p>
            <a:pPr>
              <a:spcBef>
                <a:spcPct val="50000"/>
              </a:spcBef>
            </a:pPr>
            <a:r>
              <a:rPr lang="el-GR" sz="4000" b="1" dirty="0" smtClean="0">
                <a:solidFill>
                  <a:srgbClr val="FFFF00"/>
                </a:solidFill>
              </a:rPr>
              <a:t>-</a:t>
            </a:r>
            <a:r>
              <a:rPr lang="el-GR" sz="4000" b="1" dirty="0">
                <a:solidFill>
                  <a:srgbClr val="FFFF00"/>
                </a:solidFill>
              </a:rPr>
              <a:t>Ειδικά ερωτηματολόγια διαταραχής ύπνου / </a:t>
            </a:r>
            <a:r>
              <a:rPr lang="el-GR" sz="4000" b="1" dirty="0">
                <a:solidFill>
                  <a:schemeClr val="bg1"/>
                </a:solidFill>
              </a:rPr>
              <a:t>ημερήσιας </a:t>
            </a:r>
            <a:r>
              <a:rPr lang="el-GR" sz="4000" b="1" dirty="0" smtClean="0">
                <a:solidFill>
                  <a:schemeClr val="bg1"/>
                </a:solidFill>
              </a:rPr>
              <a:t>υπνηλίας</a:t>
            </a:r>
            <a:endParaRPr lang="el-GR" sz="4000" b="1" i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l-GR" b="1" dirty="0">
              <a:solidFill>
                <a:srgbClr val="FFFF0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3780"/>
          <a:stretch>
            <a:fillRect/>
          </a:stretch>
        </p:blipFill>
        <p:spPr bwMode="auto">
          <a:xfrm>
            <a:off x="179511" y="1351416"/>
            <a:ext cx="3655333" cy="299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310306" cy="5177687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2071670" y="42860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</a:rPr>
              <a:t>ΠΟΛΥ-ΥΠΝΟΓΡΑΦΙΚΗ ΚΑΤΑΓΡΑΦΗ</a:t>
            </a:r>
            <a:endParaRPr lang="el-G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71472" y="357166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600" b="1" dirty="0" smtClean="0">
                <a:solidFill>
                  <a:srgbClr val="FF0000"/>
                </a:solidFill>
              </a:rPr>
              <a:t>Θεραπεία των διαταραχών του ύπνου στη νόσο του Πάρκινσον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827584" y="1643049"/>
            <a:ext cx="5957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Α. Νυχτερινές διαταραχές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81375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400" b="1" u="sng" dirty="0">
                <a:solidFill>
                  <a:srgbClr val="FFFF99"/>
                </a:solidFill>
              </a:rPr>
              <a:t>Η θεραπεία </a:t>
            </a:r>
            <a:r>
              <a:rPr lang="el-GR" sz="4400" b="1" u="sng" dirty="0" err="1">
                <a:solidFill>
                  <a:srgbClr val="FFFF99"/>
                </a:solidFill>
              </a:rPr>
              <a:t>εξατομικεύται</a:t>
            </a:r>
            <a:r>
              <a:rPr lang="el-GR" sz="4400" u="sng" dirty="0">
                <a:solidFill>
                  <a:srgbClr val="FFFF99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l-GR" sz="4400" b="1" dirty="0">
                <a:solidFill>
                  <a:srgbClr val="FFFF99"/>
                </a:solidFill>
              </a:rPr>
              <a:t>Στοχεύει στην αντιμετώπιση της κάθε επιμέρους διαταραχής του </a:t>
            </a:r>
            <a:r>
              <a:rPr lang="el-GR" sz="4400" b="1" dirty="0" smtClean="0">
                <a:solidFill>
                  <a:srgbClr val="FFFF99"/>
                </a:solidFill>
              </a:rPr>
              <a:t>ύπνου</a:t>
            </a:r>
            <a:endParaRPr lang="el-GR" sz="4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rrowheads="1"/>
          </p:cNvPicPr>
          <p:nvPr/>
        </p:nvPicPr>
        <p:blipFill>
          <a:blip r:embed="rId2"/>
          <a:srcRect l="10622" t="7226" b="6022"/>
          <a:stretch>
            <a:fillRect/>
          </a:stretch>
        </p:blipFill>
        <p:spPr bwMode="auto">
          <a:xfrm>
            <a:off x="2143108" y="500042"/>
            <a:ext cx="6665976" cy="2842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571604" y="142852"/>
            <a:ext cx="21431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Στάδιο ύπνου</a:t>
            </a:r>
            <a:endParaRPr lang="el-GR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285720" y="785794"/>
            <a:ext cx="17859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εγρήγορση</a:t>
            </a:r>
            <a:endParaRPr lang="el-GR" sz="24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4714876" y="3357562"/>
            <a:ext cx="20717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        ώρες</a:t>
            </a:r>
            <a:endParaRPr lang="el-GR" sz="24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2285984" y="3857628"/>
            <a:ext cx="6572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H A</a:t>
            </a:r>
            <a:r>
              <a:rPr lang="el-GR" sz="3200" b="1" dirty="0" smtClean="0">
                <a:solidFill>
                  <a:schemeClr val="bg1"/>
                </a:solidFill>
              </a:rPr>
              <a:t>ΡΧΙΤΕΚΤΟΝΙΚ</a:t>
            </a:r>
            <a:r>
              <a:rPr lang="en-US" sz="3200" b="1" dirty="0" smtClean="0">
                <a:solidFill>
                  <a:schemeClr val="bg1"/>
                </a:solidFill>
              </a:rPr>
              <a:t>H</a:t>
            </a:r>
            <a:r>
              <a:rPr lang="el-GR" sz="3200" b="1" dirty="0" smtClean="0">
                <a:solidFill>
                  <a:schemeClr val="bg1"/>
                </a:solidFill>
              </a:rPr>
              <a:t> ΤΟΥ ΥΠΝΟΥ</a:t>
            </a:r>
          </a:p>
          <a:p>
            <a:r>
              <a:rPr lang="el-GR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♦</a:t>
            </a:r>
            <a:r>
              <a:rPr lang="el-GR" sz="3200" b="1" i="1" dirty="0" err="1" smtClean="0">
                <a:solidFill>
                  <a:schemeClr val="bg1"/>
                </a:solidFill>
              </a:rPr>
              <a:t>Υπνικοί</a:t>
            </a:r>
            <a:r>
              <a:rPr lang="el-GR" sz="3200" b="1" i="1" dirty="0" smtClean="0">
                <a:solidFill>
                  <a:schemeClr val="bg1"/>
                </a:solidFill>
              </a:rPr>
              <a:t> κύκλοι διάρκειας 90 λεπτών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l-GR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►</a:t>
            </a:r>
            <a:r>
              <a:rPr lang="el-GR" sz="3200" b="1" dirty="0" err="1" smtClean="0">
                <a:solidFill>
                  <a:schemeClr val="bg1"/>
                </a:solidFill>
              </a:rPr>
              <a:t>Υπνος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200" b="1" dirty="0" smtClean="0">
                <a:solidFill>
                  <a:schemeClr val="bg1"/>
                </a:solidFill>
              </a:rPr>
              <a:t>μη-</a:t>
            </a:r>
            <a:r>
              <a:rPr lang="en-US" sz="3200" b="1" dirty="0" smtClean="0">
                <a:solidFill>
                  <a:schemeClr val="bg1"/>
                </a:solidFill>
              </a:rPr>
              <a:t>REM </a:t>
            </a:r>
            <a:endParaRPr lang="el-GR" sz="3200" b="1" dirty="0" smtClean="0">
              <a:solidFill>
                <a:schemeClr val="bg1"/>
              </a:solidFill>
            </a:endParaRPr>
          </a:p>
          <a:p>
            <a:r>
              <a:rPr lang="el-GR" sz="3200" b="1" dirty="0" smtClean="0">
                <a:solidFill>
                  <a:schemeClr val="bg1"/>
                </a:solidFill>
              </a:rPr>
              <a:t>       </a:t>
            </a:r>
            <a:r>
              <a:rPr lang="el-GR" sz="3200" b="1" i="1" dirty="0" err="1" smtClean="0">
                <a:solidFill>
                  <a:schemeClr val="bg1"/>
                </a:solidFill>
                <a:latin typeface="Arial"/>
                <a:cs typeface="Arial"/>
              </a:rPr>
              <a:t>▪</a:t>
            </a:r>
            <a:r>
              <a:rPr lang="el-GR" sz="3200" b="1" i="1" dirty="0" err="1" smtClean="0">
                <a:solidFill>
                  <a:schemeClr val="bg1"/>
                </a:solidFill>
              </a:rPr>
              <a:t>Στάδιο</a:t>
            </a:r>
            <a:r>
              <a:rPr lang="el-GR" sz="3200" b="1" i="1" dirty="0" smtClean="0">
                <a:solidFill>
                  <a:schemeClr val="bg1"/>
                </a:solidFill>
              </a:rPr>
              <a:t> 1-στάδιο 4                       </a:t>
            </a:r>
            <a:r>
              <a:rPr lang="el-GR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►</a:t>
            </a:r>
            <a:r>
              <a:rPr lang="el-GR" sz="3200" b="1" dirty="0" err="1" smtClean="0">
                <a:solidFill>
                  <a:schemeClr val="bg1"/>
                </a:solidFill>
              </a:rPr>
              <a:t>Υπνος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REM</a:t>
            </a:r>
            <a:endParaRPr lang="el-GR" sz="3200" b="1" dirty="0" smtClean="0">
              <a:solidFill>
                <a:schemeClr val="bg1"/>
              </a:solidFill>
            </a:endParaRPr>
          </a:p>
          <a:p>
            <a:endParaRPr lang="en-US" sz="3200" b="1" i="1" dirty="0" smtClean="0">
              <a:solidFill>
                <a:schemeClr val="bg1"/>
              </a:solidFill>
            </a:endParaRPr>
          </a:p>
          <a:p>
            <a:endParaRPr lang="en-US" sz="3200" b="1" i="1" dirty="0" smtClean="0">
              <a:solidFill>
                <a:schemeClr val="bg1"/>
              </a:solidFill>
            </a:endParaRPr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2357422" y="4357694"/>
            <a:ext cx="5286412" cy="1588"/>
          </a:xfrm>
          <a:prstGeom prst="line">
            <a:avLst/>
          </a:prstGeom>
          <a:ln w="349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71472" y="357166"/>
            <a:ext cx="7429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dirty="0" smtClean="0">
                <a:solidFill>
                  <a:srgbClr val="FF0000"/>
                </a:solidFill>
              </a:rPr>
              <a:t>Θεραπεία των διαταραχών του ύπνου στη νόσο του Πάρκινσον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214546" y="1643050"/>
            <a:ext cx="5040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Α. Νυχτερινές διαταραχές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81375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400" b="1" dirty="0" smtClean="0">
                <a:solidFill>
                  <a:srgbClr val="FFFF00"/>
                </a:solidFill>
              </a:rPr>
              <a:t>Πρώτο </a:t>
            </a:r>
            <a:r>
              <a:rPr lang="el-GR" sz="4400" b="1" dirty="0">
                <a:solidFill>
                  <a:srgbClr val="FFFF00"/>
                </a:solidFill>
              </a:rPr>
              <a:t>βήμα</a:t>
            </a:r>
            <a:r>
              <a:rPr lang="el-GR" sz="4400" b="1" dirty="0">
                <a:solidFill>
                  <a:schemeClr val="bg1"/>
                </a:solidFill>
              </a:rPr>
              <a:t>: Ρύθμιση της </a:t>
            </a:r>
            <a:r>
              <a:rPr lang="el-GR" sz="4400" b="1" dirty="0" err="1">
                <a:solidFill>
                  <a:schemeClr val="bg1"/>
                </a:solidFill>
              </a:rPr>
              <a:t>αντι</a:t>
            </a:r>
            <a:r>
              <a:rPr lang="el-GR" sz="4400" b="1" dirty="0">
                <a:solidFill>
                  <a:schemeClr val="bg1"/>
                </a:solidFill>
              </a:rPr>
              <a:t>-</a:t>
            </a:r>
            <a:r>
              <a:rPr lang="el-GR" sz="4400" b="1" dirty="0" err="1">
                <a:solidFill>
                  <a:schemeClr val="bg1"/>
                </a:solidFill>
              </a:rPr>
              <a:t>παρκινσονικής</a:t>
            </a:r>
            <a:r>
              <a:rPr lang="el-GR" sz="4400" b="1" dirty="0">
                <a:solidFill>
                  <a:schemeClr val="bg1"/>
                </a:solidFill>
              </a:rPr>
              <a:t> αγωγής ώστε να μειωθούν τα κινητικά προβλήματα της νόσου που διαταράσσουν τον ύπνο</a:t>
            </a:r>
          </a:p>
        </p:txBody>
      </p:sp>
    </p:spTree>
    <p:extLst>
      <p:ext uri="{BB962C8B-B14F-4D97-AF65-F5344CB8AC3E}">
        <p14:creationId xmlns:p14="http://schemas.microsoft.com/office/powerpoint/2010/main" val="19269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261097" y="188640"/>
            <a:ext cx="62384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Θεραπεία των νυχτερινών διαταραχών του ύπνου στη νόσο του Πάρκινσον</a:t>
            </a:r>
            <a:r>
              <a:rPr lang="el-GR" sz="2400" b="1" baseline="30000" dirty="0" smtClean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8" name="7 - Διάγραμμα"/>
          <p:cNvGraphicFramePr/>
          <p:nvPr>
            <p:extLst>
              <p:ext uri="{D42A27DB-BD31-4B8C-83A1-F6EECF244321}">
                <p14:modId xmlns:p14="http://schemas.microsoft.com/office/powerpoint/2010/main" val="3804930250"/>
              </p:ext>
            </p:extLst>
          </p:nvPr>
        </p:nvGraphicFramePr>
        <p:xfrm>
          <a:off x="214282" y="1214422"/>
          <a:ext cx="8462174" cy="502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85720" y="214290"/>
            <a:ext cx="6858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dirty="0" smtClean="0">
                <a:solidFill>
                  <a:schemeClr val="bg1"/>
                </a:solidFill>
              </a:rPr>
              <a:t>Θεραπεία των νυχτερινών διαταραχών του ύπνου στη νόσο του Πάρκινσον</a:t>
            </a: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Zoe\Επιφάνεια εργασίας\pi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3000"/>
            <a:ext cx="3333750" cy="2286000"/>
          </a:xfrm>
          <a:prstGeom prst="rect">
            <a:avLst/>
          </a:prstGeom>
          <a:noFill/>
        </p:spPr>
      </p:pic>
      <p:sp>
        <p:nvSpPr>
          <p:cNvPr id="7" name="6 - Έκρηξη 2"/>
          <p:cNvSpPr/>
          <p:nvPr/>
        </p:nvSpPr>
        <p:spPr>
          <a:xfrm>
            <a:off x="1952595" y="71390"/>
            <a:ext cx="7443941" cy="6786610"/>
          </a:xfrm>
          <a:prstGeom prst="irregularSeal2">
            <a:avLst/>
          </a:prstGeom>
          <a:gradFill>
            <a:gsLst>
              <a:gs pos="0">
                <a:srgbClr val="FFFF99"/>
              </a:gs>
              <a:gs pos="45000">
                <a:srgbClr val="FFFF00"/>
              </a:gs>
              <a:gs pos="70000">
                <a:srgbClr val="FFC00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682348" y="1916832"/>
            <a:ext cx="36259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i="1" dirty="0" smtClean="0"/>
              <a:t>ΟΧΙ ΣΤΗΝ ΑΛΟΓΙΣΤΗ ΧΡΗΣΗ  ΥΠΝΩΤΙΚΩΝ ΚΑΙ ΗΡΕΜΙΣΤΙΚΩΝ</a:t>
            </a:r>
            <a:endParaRPr lang="el-GR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14414" y="285728"/>
            <a:ext cx="6742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 err="1" smtClean="0">
                <a:solidFill>
                  <a:schemeClr val="bg1"/>
                </a:solidFill>
              </a:rPr>
              <a:t>Β.Αντιμετώπιση</a:t>
            </a:r>
            <a:r>
              <a:rPr lang="el-GR" sz="2800" b="1" dirty="0" smtClean="0">
                <a:solidFill>
                  <a:schemeClr val="bg1"/>
                </a:solidFill>
              </a:rPr>
              <a:t> της ημερήσιας υπνηλίας</a:t>
            </a: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3524250"/>
            <a:ext cx="27813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- Διάγραμμα"/>
          <p:cNvGraphicFramePr/>
          <p:nvPr>
            <p:extLst>
              <p:ext uri="{D42A27DB-BD31-4B8C-83A1-F6EECF244321}">
                <p14:modId xmlns:p14="http://schemas.microsoft.com/office/powerpoint/2010/main" val="3097416300"/>
              </p:ext>
            </p:extLst>
          </p:nvPr>
        </p:nvGraphicFramePr>
        <p:xfrm>
          <a:off x="285720" y="8572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755576" y="437853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el-G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ΟΙ ΔΙΑΤΑΡΑΧΕΣ ΤΟΥ ΥΠΝΟΥ ΕΙΝΑΙ ΠΟΛΥ ΣΗΜΑΝΤΙΚΕΣ ΓΙΑ ΝΑ ΑΓΝΟΗΘΟΥΝ</a:t>
            </a:r>
          </a:p>
          <a:p>
            <a:r>
              <a:rPr lang="el-GR" sz="4400" b="1" dirty="0" smtClean="0">
                <a:solidFill>
                  <a:srgbClr val="0000CC"/>
                </a:solidFill>
              </a:rPr>
              <a:t>-</a:t>
            </a:r>
            <a:r>
              <a:rPr lang="el-GR" sz="4400" b="1" i="1" dirty="0" smtClean="0">
                <a:solidFill>
                  <a:srgbClr val="0000CC"/>
                </a:solidFill>
              </a:rPr>
              <a:t>Ο ασθενής με νόσο του Πάρκινσον θα πρέπει να αναφέρει τις διαταραχές   ύπνου στο γιατρό του.</a:t>
            </a:r>
          </a:p>
        </p:txBody>
      </p:sp>
    </p:spTree>
    <p:extLst>
      <p:ext uri="{BB962C8B-B14F-4D97-AF65-F5344CB8AC3E}">
        <p14:creationId xmlns:p14="http://schemas.microsoft.com/office/powerpoint/2010/main" val="7483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755576" y="437853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el-G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ΟΙ ΔΙΑΤΑΡΑΧΕΣ ΤΟΥ ΥΠΝΟΥ ΕΙΝΑΙ ΠΟΛΥ ΣΗΜΑΝΤΙΚΕΣ ΓΙΑ ΝΑ ΑΓΝΟΗΘΟΥΝ</a:t>
            </a:r>
          </a:p>
          <a:p>
            <a:r>
              <a:rPr lang="el-GR" sz="4400" b="1" dirty="0" smtClean="0">
                <a:solidFill>
                  <a:srgbClr val="0000CC"/>
                </a:solidFill>
              </a:rPr>
              <a:t>-Οι παρατηρήσεις του/της συντρόφου είναι σημαντικές.</a:t>
            </a:r>
          </a:p>
          <a:p>
            <a:r>
              <a:rPr lang="el-GR" sz="4400" b="1" dirty="0" smtClean="0">
                <a:solidFill>
                  <a:srgbClr val="0000CC"/>
                </a:solidFill>
              </a:rPr>
              <a:t>-Ένα ημερολόγιο ύπνου θα βοηθήσει πολύ</a:t>
            </a:r>
          </a:p>
          <a:p>
            <a:endParaRPr lang="el-GR" sz="28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36519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 t="7905" r="16360" b="4906"/>
          <a:stretch/>
        </p:blipFill>
        <p:spPr bwMode="auto">
          <a:xfrm>
            <a:off x="2792735" y="954474"/>
            <a:ext cx="3905250" cy="312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904490" cy="291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32656"/>
            <a:ext cx="7394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/>
              <a:t>ΝΥΧΤΕΡΙΝΗ ΥΠΕΡΦΑΓΙΑ</a:t>
            </a:r>
            <a:endParaRPr lang="el-GR" sz="4800" b="1" dirty="0"/>
          </a:p>
        </p:txBody>
      </p:sp>
    </p:spTree>
    <p:extLst>
      <p:ext uri="{BB962C8B-B14F-4D97-AF65-F5344CB8AC3E}">
        <p14:creationId xmlns:p14="http://schemas.microsoft.com/office/powerpoint/2010/main" val="34064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6149" r="8252" b="1920"/>
          <a:stretch/>
        </p:blipFill>
        <p:spPr bwMode="auto">
          <a:xfrm>
            <a:off x="4495800" y="53907"/>
            <a:ext cx="4540696" cy="662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42"/>
          <a:stretch/>
        </p:blipFill>
        <p:spPr bwMode="auto">
          <a:xfrm>
            <a:off x="395536" y="311695"/>
            <a:ext cx="4035227" cy="448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33CC"/>
            </a:gs>
            <a:gs pos="100000">
              <a:srgbClr val="0033CC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rrowheads="1"/>
          </p:cNvPicPr>
          <p:nvPr/>
        </p:nvPicPr>
        <p:blipFill>
          <a:blip r:embed="rId2"/>
          <a:srcRect l="10622" t="7226" b="6022"/>
          <a:stretch>
            <a:fillRect/>
          </a:stretch>
        </p:blipFill>
        <p:spPr bwMode="auto">
          <a:xfrm>
            <a:off x="1857356" y="285728"/>
            <a:ext cx="4643470" cy="928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071538" y="1285860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600" b="1" dirty="0" smtClean="0">
                <a:solidFill>
                  <a:schemeClr val="bg1"/>
                </a:solidFill>
              </a:rPr>
              <a:t>              </a:t>
            </a:r>
            <a:r>
              <a:rPr lang="el-GR" sz="3600" b="1" u="sng" dirty="0" smtClean="0">
                <a:solidFill>
                  <a:schemeClr val="bg1"/>
                </a:solidFill>
              </a:rPr>
              <a:t>Τι είναι ο ύπνος </a:t>
            </a:r>
            <a:r>
              <a:rPr lang="en-US" sz="3600" b="1" u="sng" dirty="0" smtClean="0">
                <a:solidFill>
                  <a:srgbClr val="FF0000"/>
                </a:solidFill>
              </a:rPr>
              <a:t>REM</a:t>
            </a:r>
            <a:r>
              <a:rPr lang="en-US" sz="3600" b="1" u="sng" dirty="0" smtClean="0">
                <a:solidFill>
                  <a:schemeClr val="bg1"/>
                </a:solidFill>
              </a:rPr>
              <a:t> </a:t>
            </a:r>
            <a:r>
              <a:rPr lang="el-GR" sz="3600" b="1" u="sng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endParaRPr lang="el-GR" sz="3200" b="1" u="sng" dirty="0" smtClean="0">
              <a:solidFill>
                <a:schemeClr val="bg1"/>
              </a:solidFill>
            </a:endParaRPr>
          </a:p>
          <a:p>
            <a:r>
              <a:rPr lang="el-GR" sz="3200" b="1" dirty="0" smtClean="0">
                <a:solidFill>
                  <a:schemeClr val="bg1"/>
                </a:solidFill>
                <a:latin typeface="Arial"/>
                <a:cs typeface="Arial"/>
              </a:rPr>
              <a:t>     </a:t>
            </a:r>
            <a:r>
              <a:rPr lang="el-GR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♦</a:t>
            </a:r>
            <a:r>
              <a:rPr lang="el-GR" sz="3200" b="1" dirty="0" err="1" smtClean="0">
                <a:solidFill>
                  <a:schemeClr val="bg1"/>
                </a:solidFill>
              </a:rPr>
              <a:t>Περίοδος</a:t>
            </a:r>
            <a:r>
              <a:rPr lang="el-GR" sz="3200" b="1" dirty="0" smtClean="0">
                <a:solidFill>
                  <a:schemeClr val="bg1"/>
                </a:solidFill>
              </a:rPr>
              <a:t> ύπνου με :</a:t>
            </a:r>
          </a:p>
          <a:p>
            <a:r>
              <a:rPr lang="el-GR" sz="3200" b="1" dirty="0" smtClean="0">
                <a:solidFill>
                  <a:schemeClr val="bg1"/>
                </a:solidFill>
              </a:rPr>
              <a:t>-</a:t>
            </a:r>
            <a:r>
              <a:rPr lang="el-GR" sz="3200" b="1" i="1" dirty="0" smtClean="0">
                <a:solidFill>
                  <a:schemeClr val="bg1"/>
                </a:solidFill>
              </a:rPr>
              <a:t>έντονη εγκεφαλική δραστηριότητα, </a:t>
            </a:r>
          </a:p>
          <a:p>
            <a:r>
              <a:rPr lang="el-GR" sz="3200" b="1" i="1" dirty="0" smtClean="0">
                <a:solidFill>
                  <a:schemeClr val="bg1"/>
                </a:solidFill>
              </a:rPr>
              <a:t>-ζωηρές κινήσεις των ματιών, </a:t>
            </a:r>
          </a:p>
          <a:p>
            <a:r>
              <a:rPr lang="el-GR" sz="3200" b="1" i="1" dirty="0" smtClean="0">
                <a:solidFill>
                  <a:schemeClr val="bg1"/>
                </a:solidFill>
              </a:rPr>
              <a:t>-αύξηση των καρδιακών παλμών και </a:t>
            </a:r>
            <a:r>
              <a:rPr lang="el-GR" sz="3200" b="1" i="1" dirty="0" err="1" smtClean="0">
                <a:solidFill>
                  <a:schemeClr val="bg1"/>
                </a:solidFill>
              </a:rPr>
              <a:t>αρτ</a:t>
            </a:r>
            <a:r>
              <a:rPr lang="el-GR" sz="3200" b="1" i="1" dirty="0" smtClean="0">
                <a:solidFill>
                  <a:schemeClr val="bg1"/>
                </a:solidFill>
              </a:rPr>
              <a:t>. πίεσης </a:t>
            </a:r>
          </a:p>
          <a:p>
            <a:r>
              <a:rPr lang="el-GR" sz="3200" b="1" dirty="0" smtClean="0">
                <a:solidFill>
                  <a:srgbClr val="FFFF00"/>
                </a:solidFill>
              </a:rPr>
              <a:t>-πλήρη ακινησία του σώματος</a:t>
            </a:r>
          </a:p>
          <a:p>
            <a:pPr algn="just"/>
            <a:r>
              <a:rPr lang="el-GR" sz="2800" b="1" dirty="0" smtClean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endParaRPr lang="el-GR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33CC"/>
            </a:gs>
            <a:gs pos="100000">
              <a:srgbClr val="0033CC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rrowheads="1"/>
          </p:cNvPicPr>
          <p:nvPr/>
        </p:nvPicPr>
        <p:blipFill>
          <a:blip r:embed="rId2"/>
          <a:srcRect l="10622" t="7226" b="6022"/>
          <a:stretch>
            <a:fillRect/>
          </a:stretch>
        </p:blipFill>
        <p:spPr bwMode="auto">
          <a:xfrm>
            <a:off x="0" y="0"/>
            <a:ext cx="4643470" cy="928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071538" y="1285860"/>
            <a:ext cx="76438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b="1" dirty="0" smtClean="0">
                <a:solidFill>
                  <a:schemeClr val="bg1"/>
                </a:solidFill>
              </a:rPr>
              <a:t>              </a:t>
            </a:r>
            <a:r>
              <a:rPr lang="el-GR" sz="2800" b="1" u="sng" dirty="0" smtClean="0">
                <a:solidFill>
                  <a:schemeClr val="bg1"/>
                </a:solidFill>
              </a:rPr>
              <a:t>Ο ύπνος </a:t>
            </a:r>
            <a:r>
              <a:rPr lang="en-US" sz="2800" b="1" u="sng" dirty="0" smtClean="0">
                <a:solidFill>
                  <a:srgbClr val="FF0000"/>
                </a:solidFill>
              </a:rPr>
              <a:t>REM</a:t>
            </a:r>
            <a:r>
              <a:rPr lang="en-US" sz="2800" b="1" u="sng" dirty="0" smtClean="0">
                <a:solidFill>
                  <a:schemeClr val="bg1"/>
                </a:solidFill>
              </a:rPr>
              <a:t> </a:t>
            </a:r>
            <a:r>
              <a:rPr lang="el-GR" sz="2800" b="1" u="sng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el-GR" sz="2800" b="1" u="sng" dirty="0" smtClean="0">
              <a:solidFill>
                <a:schemeClr val="bg1"/>
              </a:solidFill>
            </a:endParaRPr>
          </a:p>
          <a:p>
            <a:r>
              <a:rPr lang="el-GR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▪</a:t>
            </a:r>
            <a:r>
              <a:rPr lang="el-GR" sz="2800" b="1" dirty="0" err="1" smtClean="0">
                <a:solidFill>
                  <a:schemeClr val="bg1"/>
                </a:solidFill>
              </a:rPr>
              <a:t>Πρωτοεμφανίζεται</a:t>
            </a:r>
            <a:r>
              <a:rPr lang="el-GR" sz="2800" b="1" dirty="0" smtClean="0">
                <a:solidFill>
                  <a:schemeClr val="bg1"/>
                </a:solidFill>
              </a:rPr>
              <a:t> 70-90 λεπτά από την έναρξη του ύπνου</a:t>
            </a:r>
          </a:p>
          <a:p>
            <a:pPr algn="just"/>
            <a:r>
              <a:rPr lang="el-GR" sz="2800" b="1" dirty="0" smtClean="0">
                <a:solidFill>
                  <a:schemeClr val="bg1"/>
                </a:solidFill>
              </a:rPr>
              <a:t>Επαναλαμβάνεται 3-5 φορές στη διάρκεια της νύχτας /Διάρκεια:25% συνολικού ύπνου</a:t>
            </a:r>
          </a:p>
          <a:p>
            <a:pPr algn="just"/>
            <a:r>
              <a:rPr lang="el-GR" sz="2800" b="1" dirty="0" smtClean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lang="el-GR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r>
              <a:rPr lang="el-GR" sz="2800" b="1" dirty="0" err="1" smtClean="0">
                <a:solidFill>
                  <a:srgbClr val="FFFF00"/>
                </a:solidFill>
              </a:rPr>
              <a:t>Περίοδος</a:t>
            </a:r>
            <a:r>
              <a:rPr lang="el-GR" sz="2800" b="1" dirty="0" smtClean="0">
                <a:solidFill>
                  <a:srgbClr val="FFFF00"/>
                </a:solidFill>
              </a:rPr>
              <a:t> ονείρων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4"/>
            <a:ext cx="4357676" cy="262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0000FF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42910" y="404664"/>
            <a:ext cx="8249570" cy="5262979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006C31"/>
              </a:gs>
              <a:gs pos="100000">
                <a:srgbClr val="0000CC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800" b="1" dirty="0" smtClean="0">
                <a:solidFill>
                  <a:schemeClr val="bg1"/>
                </a:solidFill>
              </a:rPr>
              <a:t>ΝΥΧΤΕΡΙΝΕΣ Δ</a:t>
            </a:r>
            <a:r>
              <a:rPr lang="en-US" sz="4800" b="1" dirty="0" smtClean="0">
                <a:solidFill>
                  <a:schemeClr val="bg1"/>
                </a:solidFill>
              </a:rPr>
              <a:t>IA</a:t>
            </a:r>
            <a:r>
              <a:rPr lang="el-GR" sz="4800" b="1" dirty="0" smtClean="0">
                <a:solidFill>
                  <a:schemeClr val="bg1"/>
                </a:solidFill>
              </a:rPr>
              <a:t>ΤΑΡΑΧΕΣ ΤΟΥ ΥΠΝΟΥ ΣΤΗ ΝΟΣΟ ΤΟΥ </a:t>
            </a:r>
            <a:r>
              <a:rPr lang="en-US" sz="4800" b="1" dirty="0" smtClean="0">
                <a:solidFill>
                  <a:schemeClr val="bg1"/>
                </a:solidFill>
              </a:rPr>
              <a:t>PARKINSON</a:t>
            </a:r>
          </a:p>
          <a:p>
            <a:pPr>
              <a:spcBef>
                <a:spcPct val="50000"/>
              </a:spcBef>
            </a:pPr>
            <a:r>
              <a:rPr lang="el-GR" sz="4800" b="1" dirty="0" smtClean="0">
                <a:solidFill>
                  <a:schemeClr val="bg1"/>
                </a:solidFill>
                <a:cs typeface="Arial" charset="0"/>
              </a:rPr>
              <a:t>► </a:t>
            </a:r>
            <a:r>
              <a:rPr lang="el-GR" sz="4800" b="1" dirty="0" smtClean="0">
                <a:solidFill>
                  <a:schemeClr val="bg1"/>
                </a:solidFill>
              </a:rPr>
              <a:t>Συχνότητα = 50 - 98%</a:t>
            </a:r>
          </a:p>
          <a:p>
            <a:pPr>
              <a:spcBef>
                <a:spcPct val="50000"/>
              </a:spcBef>
            </a:pPr>
            <a:r>
              <a:rPr lang="el-GR" sz="4800" b="1" dirty="0" smtClean="0">
                <a:solidFill>
                  <a:schemeClr val="bg1"/>
                </a:solidFill>
                <a:cs typeface="Arial" charset="0"/>
              </a:rPr>
              <a:t>► </a:t>
            </a:r>
            <a:r>
              <a:rPr lang="el-GR" sz="4800" b="1" dirty="0" smtClean="0">
                <a:solidFill>
                  <a:schemeClr val="bg1"/>
                </a:solidFill>
              </a:rPr>
              <a:t>Μέτρια – σημαντική βαρύτητα = </a:t>
            </a:r>
            <a:r>
              <a:rPr lang="el-GR" sz="4800" b="1" dirty="0" smtClean="0">
                <a:solidFill>
                  <a:srgbClr val="FF0000"/>
                </a:solidFill>
              </a:rPr>
              <a:t>33%</a:t>
            </a:r>
            <a:r>
              <a:rPr lang="el-GR" sz="4800" b="1" dirty="0" smtClean="0">
                <a:solidFill>
                  <a:schemeClr val="bg1"/>
                </a:solidFill>
              </a:rPr>
              <a:t>   </a:t>
            </a:r>
            <a:endParaRPr lang="el-GR" sz="4800" b="1" dirty="0">
              <a:solidFill>
                <a:schemeClr val="bg1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047581" y="6355556"/>
            <a:ext cx="39608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bg1"/>
                </a:solidFill>
              </a:rPr>
              <a:t>Comella,CL.2007&amp;</a:t>
            </a:r>
            <a:r>
              <a:rPr lang="el-GR" sz="2400" i="1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2008</a:t>
            </a:r>
          </a:p>
          <a:p>
            <a:pPr>
              <a:spcBef>
                <a:spcPct val="50000"/>
              </a:spcBef>
            </a:pPr>
            <a:endParaRPr lang="el-G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76375" y="981075"/>
            <a:ext cx="633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75612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chemeClr val="bg1"/>
                </a:solidFill>
              </a:rPr>
              <a:t>ΚΛΙΝΙΚΑ ΧΑΡΑΚΤΗΡΙΣΤΙΚΑ ΤΟΥ ΥΠΝΟΥ </a:t>
            </a:r>
            <a:r>
              <a:rPr lang="el-GR" sz="2800" b="1" dirty="0">
                <a:solidFill>
                  <a:schemeClr val="bg1"/>
                </a:solidFill>
              </a:rPr>
              <a:t>ΤΩΝ ΠΑΡΚΙΝΣΟΝΙΚΩΝ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857488" y="1214422"/>
            <a:ext cx="62865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 dirty="0" smtClean="0">
                <a:solidFill>
                  <a:srgbClr val="FFFF99"/>
                </a:solidFill>
              </a:rPr>
              <a:t>-Η </a:t>
            </a:r>
            <a:r>
              <a:rPr lang="el-GR" sz="3200" b="1" dirty="0">
                <a:solidFill>
                  <a:srgbClr val="FFFF99"/>
                </a:solidFill>
              </a:rPr>
              <a:t>πιο συχνά ανωμαλία είναι </a:t>
            </a:r>
            <a:r>
              <a:rPr lang="el-GR" sz="3200" b="1" dirty="0" smtClean="0">
                <a:solidFill>
                  <a:srgbClr val="FFFF99"/>
                </a:solidFill>
              </a:rPr>
              <a:t>            η διάσπαση του </a:t>
            </a:r>
            <a:r>
              <a:rPr lang="el-GR" sz="3200" b="1" dirty="0">
                <a:solidFill>
                  <a:srgbClr val="FFFF99"/>
                </a:solidFill>
              </a:rPr>
              <a:t>ύπνου(38.5-88%).</a:t>
            </a:r>
          </a:p>
          <a:p>
            <a:pPr>
              <a:spcBef>
                <a:spcPct val="50000"/>
              </a:spcBef>
            </a:pPr>
            <a:r>
              <a:rPr lang="el-GR" sz="3200" b="1" i="1" dirty="0" smtClean="0">
                <a:solidFill>
                  <a:srgbClr val="FFFF99"/>
                </a:solidFill>
              </a:rPr>
              <a:t>Παρατηρούνται </a:t>
            </a:r>
            <a:r>
              <a:rPr lang="el-GR" sz="3200" b="1" i="1" dirty="0">
                <a:solidFill>
                  <a:srgbClr val="FFFF99"/>
                </a:solidFill>
              </a:rPr>
              <a:t>συχνές </a:t>
            </a:r>
            <a:r>
              <a:rPr lang="el-GR" sz="3200" b="1" i="1" dirty="0" smtClean="0">
                <a:solidFill>
                  <a:srgbClr val="FFFF99"/>
                </a:solidFill>
              </a:rPr>
              <a:t> αφυπνίσεις </a:t>
            </a:r>
            <a:r>
              <a:rPr lang="el-GR" sz="3200" b="1" i="1" dirty="0">
                <a:solidFill>
                  <a:srgbClr val="FFFF99"/>
                </a:solidFill>
              </a:rPr>
              <a:t>και </a:t>
            </a:r>
            <a:r>
              <a:rPr lang="el-GR" sz="3200" b="1" i="1" dirty="0">
                <a:solidFill>
                  <a:srgbClr val="FF0000"/>
                </a:solidFill>
              </a:rPr>
              <a:t>μείωση</a:t>
            </a:r>
            <a:r>
              <a:rPr lang="el-GR" sz="3200" b="1" i="1" dirty="0">
                <a:solidFill>
                  <a:srgbClr val="00FFFF"/>
                </a:solidFill>
              </a:rPr>
              <a:t> </a:t>
            </a:r>
            <a:r>
              <a:rPr lang="el-GR" sz="3200" b="1" i="1" dirty="0">
                <a:solidFill>
                  <a:srgbClr val="FFFF99"/>
                </a:solidFill>
              </a:rPr>
              <a:t>της συνολικής διάρκειας του ύπνου</a:t>
            </a:r>
          </a:p>
          <a:p>
            <a:pPr>
              <a:spcBef>
                <a:spcPct val="50000"/>
              </a:spcBef>
            </a:pPr>
            <a:r>
              <a:rPr lang="el-GR" sz="3200" b="1" dirty="0" smtClean="0">
                <a:solidFill>
                  <a:srgbClr val="FFFF99"/>
                </a:solidFill>
              </a:rPr>
              <a:t>-Δυσκολία </a:t>
            </a:r>
            <a:r>
              <a:rPr lang="el-GR" sz="3200" b="1" dirty="0">
                <a:solidFill>
                  <a:srgbClr val="FFFF99"/>
                </a:solidFill>
              </a:rPr>
              <a:t>στην έλευση του ύπνου (18-67%)</a:t>
            </a:r>
          </a:p>
          <a:p>
            <a:pPr>
              <a:spcBef>
                <a:spcPct val="50000"/>
              </a:spcBef>
            </a:pPr>
            <a:r>
              <a:rPr lang="el-GR" sz="3200" b="1" dirty="0" smtClean="0">
                <a:solidFill>
                  <a:schemeClr val="bg1"/>
                </a:solidFill>
              </a:rPr>
              <a:t>-Πρώιμη </a:t>
            </a:r>
            <a:r>
              <a:rPr lang="el-GR" sz="3200" b="1" dirty="0">
                <a:solidFill>
                  <a:schemeClr val="bg1"/>
                </a:solidFill>
              </a:rPr>
              <a:t>αφύπνιση (23.40%)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4146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0000FF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5003800" y="908050"/>
            <a:ext cx="324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42910" y="428604"/>
            <a:ext cx="80010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 smtClean="0">
                <a:solidFill>
                  <a:srgbClr val="FFFF99"/>
                </a:solidFill>
              </a:rPr>
              <a:t>Χαρακτηριστικές διαταραχές του ύπνου στη νόσο του Πάρκινσον</a:t>
            </a:r>
            <a:endParaRPr lang="el-GR" sz="3200" b="1" dirty="0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♦</a:t>
            </a:r>
            <a:r>
              <a:rPr lang="el-GR" sz="3200" b="1" dirty="0" err="1" smtClean="0">
                <a:solidFill>
                  <a:srgbClr val="FFFF99"/>
                </a:solidFill>
              </a:rPr>
              <a:t>Διαταραχή</a:t>
            </a:r>
            <a:r>
              <a:rPr lang="el-GR" sz="3200" b="1" dirty="0" smtClean="0">
                <a:solidFill>
                  <a:srgbClr val="FFFF99"/>
                </a:solidFill>
              </a:rPr>
              <a:t> της φυσιολογικής αρχιτεκτονικής του ύπνου (ανάμιξη σταδίων ύπνου )</a:t>
            </a:r>
            <a:endParaRPr lang="en-US" sz="3200" b="1" dirty="0" smtClean="0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3200" b="1" dirty="0" smtClean="0">
                <a:solidFill>
                  <a:schemeClr val="bg1"/>
                </a:solidFill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</a:rPr>
              <a:t>A</a:t>
            </a:r>
            <a:r>
              <a:rPr lang="el-GR" sz="3200" b="1" dirty="0" err="1">
                <a:solidFill>
                  <a:schemeClr val="bg1"/>
                </a:solidFill>
              </a:rPr>
              <a:t>ύξηση</a:t>
            </a:r>
            <a:r>
              <a:rPr lang="el-GR" sz="3200" b="1" dirty="0">
                <a:solidFill>
                  <a:schemeClr val="bg1"/>
                </a:solidFill>
              </a:rPr>
              <a:t> της διάρκειας του 1ου σταδίου του ύπνου σε βάρος των </a:t>
            </a:r>
            <a:r>
              <a:rPr lang="el-GR" sz="3200" b="1" dirty="0" err="1">
                <a:solidFill>
                  <a:schemeClr val="bg1"/>
                </a:solidFill>
              </a:rPr>
              <a:t>υπολοίπων.Σε</a:t>
            </a:r>
            <a:r>
              <a:rPr lang="el-GR" sz="3200" b="1" dirty="0">
                <a:solidFill>
                  <a:schemeClr val="bg1"/>
                </a:solidFill>
              </a:rPr>
              <a:t> μερικούς ασθενείς μπορεί να απουσιάζει το στάδιο του βαθέως ύπνου</a:t>
            </a:r>
          </a:p>
          <a:p>
            <a:pPr>
              <a:spcBef>
                <a:spcPct val="50000"/>
              </a:spcBef>
            </a:pPr>
            <a:r>
              <a:rPr lang="el-GR" sz="3200" b="1" dirty="0" smtClean="0">
                <a:solidFill>
                  <a:srgbClr val="FFFF99"/>
                </a:solidFill>
              </a:rPr>
              <a:t>-Διαταραχή του ύπνου </a:t>
            </a:r>
            <a:r>
              <a:rPr lang="en-US" sz="3200" b="1" dirty="0" smtClean="0">
                <a:solidFill>
                  <a:srgbClr val="FF0000"/>
                </a:solidFill>
              </a:rPr>
              <a:t>REM</a:t>
            </a:r>
            <a:endParaRPr lang="el-GR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/>
          <a:srcRect l="9958" t="7226" r="24563" b="6022"/>
          <a:stretch>
            <a:fillRect/>
          </a:stretch>
        </p:blipFill>
        <p:spPr bwMode="auto">
          <a:xfrm>
            <a:off x="2000232" y="5929306"/>
            <a:ext cx="4714908" cy="928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8000"/>
            </a:gs>
            <a:gs pos="100000">
              <a:srgbClr val="006C3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76375" y="981075"/>
            <a:ext cx="633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71550" y="333375"/>
            <a:ext cx="75612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chemeClr val="bg1"/>
                </a:solidFill>
              </a:rPr>
              <a:t>ΚΙΝΗΤΙΚΕΣ ΕΚΔΗΛΩΣΕΙΣ ΣΤΗ ΔΙΑΡΚΕΙΑ ΤΟΥ ΥΠΝΟΥ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87425" y="16176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14414" y="1357298"/>
            <a:ext cx="750099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b="1" u="sng" dirty="0" err="1" smtClean="0">
                <a:solidFill>
                  <a:srgbClr val="FFFF00"/>
                </a:solidFill>
              </a:rPr>
              <a:t>Α.Επανεμφάνιση</a:t>
            </a:r>
            <a:r>
              <a:rPr lang="el-GR" sz="4000" b="1" u="sng" dirty="0" smtClean="0">
                <a:solidFill>
                  <a:srgbClr val="FFFF00"/>
                </a:solidFill>
              </a:rPr>
              <a:t> των συμπτωμάτων της νόσου</a:t>
            </a:r>
          </a:p>
          <a:p>
            <a:pPr>
              <a:spcBef>
                <a:spcPct val="50000"/>
              </a:spcBef>
            </a:pPr>
            <a:r>
              <a:rPr lang="el-GR" sz="4000" b="1" dirty="0" smtClean="0">
                <a:solidFill>
                  <a:schemeClr val="bg1"/>
                </a:solidFill>
              </a:rPr>
              <a:t>-Τρόμος/</a:t>
            </a:r>
            <a:r>
              <a:rPr lang="el-GR" sz="4000" b="1" dirty="0" err="1" smtClean="0">
                <a:solidFill>
                  <a:schemeClr val="bg1"/>
                </a:solidFill>
              </a:rPr>
              <a:t>τρέμουλ</a:t>
            </a:r>
            <a:r>
              <a:rPr lang="el-GR" sz="4000" b="1" dirty="0" smtClean="0">
                <a:solidFill>
                  <a:schemeClr val="bg1"/>
                </a:solidFill>
              </a:rPr>
              <a:t>ο</a:t>
            </a:r>
          </a:p>
          <a:p>
            <a:pPr>
              <a:spcBef>
                <a:spcPct val="50000"/>
              </a:spcBef>
            </a:pPr>
            <a:r>
              <a:rPr lang="el-GR" sz="4000" b="1" dirty="0" smtClean="0">
                <a:solidFill>
                  <a:schemeClr val="bg1"/>
                </a:solidFill>
              </a:rPr>
              <a:t>-Επώδυνη δυστονία κάτω άκρων/κράμπες</a:t>
            </a:r>
          </a:p>
          <a:p>
            <a:pPr>
              <a:spcBef>
                <a:spcPct val="50000"/>
              </a:spcBef>
            </a:pPr>
            <a:r>
              <a:rPr lang="el-GR" sz="4000" b="1" dirty="0" smtClean="0">
                <a:solidFill>
                  <a:schemeClr val="bg1"/>
                </a:solidFill>
              </a:rPr>
              <a:t>-Νυχτερινή ακινησία/δυσκαμψία </a:t>
            </a:r>
          </a:p>
          <a:p>
            <a:pPr>
              <a:spcBef>
                <a:spcPct val="50000"/>
              </a:spcBef>
            </a:pPr>
            <a:endParaRPr lang="el-GR" sz="2800" b="1" dirty="0" smtClean="0">
              <a:solidFill>
                <a:schemeClr val="bg1"/>
              </a:solidFill>
            </a:endParaRPr>
          </a:p>
        </p:txBody>
      </p:sp>
      <p:pic>
        <p:nvPicPr>
          <p:cNvPr id="6" name="5 - Εικόνα" descr="0 hand trem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543"/>
            <a:ext cx="1571603" cy="13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890</Words>
  <Application>Microsoft Office PowerPoint</Application>
  <PresentationFormat>Προβολή στην οθόνη (4:3)</PresentationFormat>
  <Paragraphs>133</Paragraphs>
  <Slides>37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39" baseType="lpstr">
      <vt:lpstr>Θέμα του Office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ΠΑΡΑΫΠΝΙΕΣ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Zoe</dc:creator>
  <cp:lastModifiedBy>Zoe</cp:lastModifiedBy>
  <cp:revision>283</cp:revision>
  <dcterms:created xsi:type="dcterms:W3CDTF">2010-04-13T09:45:16Z</dcterms:created>
  <dcterms:modified xsi:type="dcterms:W3CDTF">2017-11-15T15:30:20Z</dcterms:modified>
</cp:coreProperties>
</file>